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16"/>
  </p:notesMasterIdLst>
  <p:handoutMasterIdLst>
    <p:handoutMasterId r:id="rId17"/>
  </p:handoutMasterIdLst>
  <p:sldIdLst>
    <p:sldId id="257" r:id="rId5"/>
    <p:sldId id="287" r:id="rId6"/>
    <p:sldId id="288" r:id="rId7"/>
    <p:sldId id="289" r:id="rId8"/>
    <p:sldId id="290" r:id="rId9"/>
    <p:sldId id="291" r:id="rId10"/>
    <p:sldId id="295" r:id="rId11"/>
    <p:sldId id="294" r:id="rId12"/>
    <p:sldId id="296" r:id="rId13"/>
    <p:sldId id="282" r:id="rId14"/>
    <p:sldId id="28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89CC40"/>
    <a:srgbClr val="C82A39"/>
    <a:srgbClr val="7ABC32"/>
    <a:srgbClr val="6BB22F"/>
    <a:srgbClr val="159961"/>
    <a:srgbClr val="1CB8CF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623" autoAdjust="0"/>
  </p:normalViewPr>
  <p:slideViewPr>
    <p:cSldViewPr>
      <p:cViewPr>
        <p:scale>
          <a:sx n="60" d="100"/>
          <a:sy n="60" d="100"/>
        </p:scale>
        <p:origin x="-9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929CC-4AD8-4000-ABCA-4D4A086E16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FE28BD8-FC59-4A84-85F8-9738C22F0597}">
      <dgm:prSet phldrT="[Testo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b="1" i="0" dirty="0" smtClean="0"/>
            <a:t>Exchange of </a:t>
          </a:r>
          <a:r>
            <a:rPr lang="it-IT" sz="1800" b="1" i="0" dirty="0" err="1" smtClean="0"/>
            <a:t>knowledge</a:t>
          </a:r>
          <a:r>
            <a:rPr lang="it-IT" sz="1800" b="1" i="0" dirty="0" smtClean="0"/>
            <a:t> and </a:t>
          </a:r>
          <a:r>
            <a:rPr lang="it-IT" sz="1800" b="1" i="0" dirty="0" err="1" smtClean="0"/>
            <a:t>experiences</a:t>
          </a:r>
          <a:endParaRPr lang="it-IT" sz="1800" b="1" i="0" dirty="0" smtClean="0"/>
        </a:p>
      </dgm:t>
    </dgm:pt>
    <dgm:pt modelId="{3DEA82F8-0003-467D-A2EA-2240414097EA}" type="parTrans" cxnId="{DCBF8879-8E98-4D17-B9FC-7BCA56EBEF5B}">
      <dgm:prSet/>
      <dgm:spPr/>
      <dgm:t>
        <a:bodyPr/>
        <a:lstStyle/>
        <a:p>
          <a:endParaRPr lang="it-IT" i="1"/>
        </a:p>
      </dgm:t>
    </dgm:pt>
    <dgm:pt modelId="{7E14DA2D-7A48-4C90-BAA0-482D8908B3C5}" type="sibTrans" cxnId="{DCBF8879-8E98-4D17-B9FC-7BCA56EBEF5B}">
      <dgm:prSet/>
      <dgm:spPr/>
      <dgm:t>
        <a:bodyPr/>
        <a:lstStyle/>
        <a:p>
          <a:endParaRPr lang="it-IT" i="1"/>
        </a:p>
      </dgm:t>
    </dgm:pt>
    <dgm:pt modelId="{5382C44F-7029-42B0-8E1F-0B74A4F7816E}">
      <dgm:prSet phldrT="[Testo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b="1" i="0" dirty="0" err="1" smtClean="0"/>
            <a:t>Improve</a:t>
          </a:r>
          <a:r>
            <a:rPr lang="it-IT" sz="1800" b="1" i="0" dirty="0" smtClean="0"/>
            <a:t> concrete policy </a:t>
          </a:r>
          <a:r>
            <a:rPr lang="it-IT" sz="1800" b="1" i="0" dirty="0" err="1" smtClean="0"/>
            <a:t>instruments</a:t>
          </a:r>
          <a:endParaRPr lang="it-IT" sz="1800" b="1" i="0" dirty="0"/>
        </a:p>
      </dgm:t>
    </dgm:pt>
    <dgm:pt modelId="{F16DD471-117F-4F8A-93DD-683AEFCD8AEC}" type="parTrans" cxnId="{BA13D04D-BDDB-4469-96B7-534FB5B58DF7}">
      <dgm:prSet/>
      <dgm:spPr/>
      <dgm:t>
        <a:bodyPr/>
        <a:lstStyle/>
        <a:p>
          <a:endParaRPr lang="it-IT" i="1"/>
        </a:p>
      </dgm:t>
    </dgm:pt>
    <dgm:pt modelId="{3D6A86A4-C311-4D06-87F5-C2F24A9DE953}" type="sibTrans" cxnId="{BA13D04D-BDDB-4469-96B7-534FB5B58DF7}">
      <dgm:prSet/>
      <dgm:spPr/>
      <dgm:t>
        <a:bodyPr/>
        <a:lstStyle/>
        <a:p>
          <a:endParaRPr lang="it-IT" i="1"/>
        </a:p>
      </dgm:t>
    </dgm:pt>
    <dgm:pt modelId="{26A5EDC2-9124-49F3-B5CC-FB99515A7A0C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800" b="1" i="0" dirty="0" err="1" smtClean="0"/>
            <a:t>Implementation</a:t>
          </a:r>
          <a:r>
            <a:rPr lang="it-IT" sz="1800" b="1" i="0" dirty="0" smtClean="0"/>
            <a:t> of the Action </a:t>
          </a:r>
          <a:r>
            <a:rPr lang="it-IT" sz="1800" b="1" i="0" dirty="0" err="1" smtClean="0"/>
            <a:t>Plans</a:t>
          </a:r>
          <a:endParaRPr lang="it-IT" sz="1800" b="1" i="0" dirty="0"/>
        </a:p>
      </dgm:t>
    </dgm:pt>
    <dgm:pt modelId="{C7F59369-5386-4BB6-A1DD-28329FEB5CAB}" type="parTrans" cxnId="{C789FB56-0322-43E2-B462-97133C28C6D1}">
      <dgm:prSet/>
      <dgm:spPr/>
      <dgm:t>
        <a:bodyPr/>
        <a:lstStyle/>
        <a:p>
          <a:endParaRPr lang="it-IT" i="1"/>
        </a:p>
      </dgm:t>
    </dgm:pt>
    <dgm:pt modelId="{8BC210FB-DE6B-41B9-84E7-44824AE810AE}" type="sibTrans" cxnId="{C789FB56-0322-43E2-B462-97133C28C6D1}">
      <dgm:prSet/>
      <dgm:spPr/>
      <dgm:t>
        <a:bodyPr/>
        <a:lstStyle/>
        <a:p>
          <a:endParaRPr lang="it-IT" i="1"/>
        </a:p>
      </dgm:t>
    </dgm:pt>
    <dgm:pt modelId="{87F455DE-1A00-4A4E-A827-80937DC10BAA}" type="pres">
      <dgm:prSet presAssocID="{D17929CC-4AD8-4000-ABCA-4D4A086E16D3}" presName="CompostProcess" presStyleCnt="0">
        <dgm:presLayoutVars>
          <dgm:dir/>
          <dgm:resizeHandles val="exact"/>
        </dgm:presLayoutVars>
      </dgm:prSet>
      <dgm:spPr/>
    </dgm:pt>
    <dgm:pt modelId="{6468D566-3609-4A81-B540-00CB47186D09}" type="pres">
      <dgm:prSet presAssocID="{D17929CC-4AD8-4000-ABCA-4D4A086E16D3}" presName="arrow" presStyleLbl="bgShp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</dgm:pt>
    <dgm:pt modelId="{A92D2A68-7150-4545-93B4-A3B45C92B38F}" type="pres">
      <dgm:prSet presAssocID="{D17929CC-4AD8-4000-ABCA-4D4A086E16D3}" presName="linearProcess" presStyleCnt="0"/>
      <dgm:spPr/>
    </dgm:pt>
    <dgm:pt modelId="{F02E216F-BC39-46F3-B8D8-00CCEE6FBA97}" type="pres">
      <dgm:prSet presAssocID="{5FE28BD8-FC59-4A84-85F8-9738C22F0597}" presName="textNode" presStyleLbl="node1" presStyleIdx="0" presStyleCnt="3" custScaleY="816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FA1A86-5C11-490D-84C0-A1893603668F}" type="pres">
      <dgm:prSet presAssocID="{7E14DA2D-7A48-4C90-BAA0-482D8908B3C5}" presName="sibTrans" presStyleCnt="0"/>
      <dgm:spPr/>
    </dgm:pt>
    <dgm:pt modelId="{5CE24896-A566-498F-9274-092BBE40BB91}" type="pres">
      <dgm:prSet presAssocID="{5382C44F-7029-42B0-8E1F-0B74A4F7816E}" presName="textNode" presStyleLbl="node1" presStyleIdx="1" presStyleCnt="3" custScaleY="816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C9CD1C-3593-4C55-86C1-D45DAC328B79}" type="pres">
      <dgm:prSet presAssocID="{3D6A86A4-C311-4D06-87F5-C2F24A9DE953}" presName="sibTrans" presStyleCnt="0"/>
      <dgm:spPr/>
    </dgm:pt>
    <dgm:pt modelId="{8A2A0BF6-9563-498B-A8C1-F5F802095864}" type="pres">
      <dgm:prSet presAssocID="{26A5EDC2-9124-49F3-B5CC-FB99515A7A0C}" presName="textNode" presStyleLbl="node1" presStyleIdx="2" presStyleCnt="3" custScaleY="816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789FB56-0322-43E2-B462-97133C28C6D1}" srcId="{D17929CC-4AD8-4000-ABCA-4D4A086E16D3}" destId="{26A5EDC2-9124-49F3-B5CC-FB99515A7A0C}" srcOrd="2" destOrd="0" parTransId="{C7F59369-5386-4BB6-A1DD-28329FEB5CAB}" sibTransId="{8BC210FB-DE6B-41B9-84E7-44824AE810AE}"/>
    <dgm:cxn modelId="{DCBF8879-8E98-4D17-B9FC-7BCA56EBEF5B}" srcId="{D17929CC-4AD8-4000-ABCA-4D4A086E16D3}" destId="{5FE28BD8-FC59-4A84-85F8-9738C22F0597}" srcOrd="0" destOrd="0" parTransId="{3DEA82F8-0003-467D-A2EA-2240414097EA}" sibTransId="{7E14DA2D-7A48-4C90-BAA0-482D8908B3C5}"/>
    <dgm:cxn modelId="{3C8E024E-E128-4A01-A373-37CFD9276568}" type="presOf" srcId="{D17929CC-4AD8-4000-ABCA-4D4A086E16D3}" destId="{87F455DE-1A00-4A4E-A827-80937DC10BAA}" srcOrd="0" destOrd="0" presId="urn:microsoft.com/office/officeart/2005/8/layout/hProcess9"/>
    <dgm:cxn modelId="{22C4F0EF-1892-4AFD-A466-FDE81C269CB4}" type="presOf" srcId="{5382C44F-7029-42B0-8E1F-0B74A4F7816E}" destId="{5CE24896-A566-498F-9274-092BBE40BB91}" srcOrd="0" destOrd="0" presId="urn:microsoft.com/office/officeart/2005/8/layout/hProcess9"/>
    <dgm:cxn modelId="{BA13D04D-BDDB-4469-96B7-534FB5B58DF7}" srcId="{D17929CC-4AD8-4000-ABCA-4D4A086E16D3}" destId="{5382C44F-7029-42B0-8E1F-0B74A4F7816E}" srcOrd="1" destOrd="0" parTransId="{F16DD471-117F-4F8A-93DD-683AEFCD8AEC}" sibTransId="{3D6A86A4-C311-4D06-87F5-C2F24A9DE953}"/>
    <dgm:cxn modelId="{D9E2E771-902E-4FB6-A5E2-FCAF9DF770EE}" type="presOf" srcId="{26A5EDC2-9124-49F3-B5CC-FB99515A7A0C}" destId="{8A2A0BF6-9563-498B-A8C1-F5F802095864}" srcOrd="0" destOrd="0" presId="urn:microsoft.com/office/officeart/2005/8/layout/hProcess9"/>
    <dgm:cxn modelId="{7E16149E-5ED0-4FA0-9207-ADCCFB652D06}" type="presOf" srcId="{5FE28BD8-FC59-4A84-85F8-9738C22F0597}" destId="{F02E216F-BC39-46F3-B8D8-00CCEE6FBA97}" srcOrd="0" destOrd="0" presId="urn:microsoft.com/office/officeart/2005/8/layout/hProcess9"/>
    <dgm:cxn modelId="{CFCEF900-9975-4AC3-9C48-FCA1626A4944}" type="presParOf" srcId="{87F455DE-1A00-4A4E-A827-80937DC10BAA}" destId="{6468D566-3609-4A81-B540-00CB47186D09}" srcOrd="0" destOrd="0" presId="urn:microsoft.com/office/officeart/2005/8/layout/hProcess9"/>
    <dgm:cxn modelId="{DD715E86-E13A-4555-9130-10664A53C49D}" type="presParOf" srcId="{87F455DE-1A00-4A4E-A827-80937DC10BAA}" destId="{A92D2A68-7150-4545-93B4-A3B45C92B38F}" srcOrd="1" destOrd="0" presId="urn:microsoft.com/office/officeart/2005/8/layout/hProcess9"/>
    <dgm:cxn modelId="{F3FB4A94-67D2-4CA8-AEC7-9CD3462850F5}" type="presParOf" srcId="{A92D2A68-7150-4545-93B4-A3B45C92B38F}" destId="{F02E216F-BC39-46F3-B8D8-00CCEE6FBA97}" srcOrd="0" destOrd="0" presId="urn:microsoft.com/office/officeart/2005/8/layout/hProcess9"/>
    <dgm:cxn modelId="{97EABFCB-0EE0-414C-83E8-5132B536FD91}" type="presParOf" srcId="{A92D2A68-7150-4545-93B4-A3B45C92B38F}" destId="{D5FA1A86-5C11-490D-84C0-A1893603668F}" srcOrd="1" destOrd="0" presId="urn:microsoft.com/office/officeart/2005/8/layout/hProcess9"/>
    <dgm:cxn modelId="{1E4D7EB0-9A2C-4E4D-B323-007E40706BBD}" type="presParOf" srcId="{A92D2A68-7150-4545-93B4-A3B45C92B38F}" destId="{5CE24896-A566-498F-9274-092BBE40BB91}" srcOrd="2" destOrd="0" presId="urn:microsoft.com/office/officeart/2005/8/layout/hProcess9"/>
    <dgm:cxn modelId="{E98C8AA5-EE58-4F63-8C4D-DB4EFA827EB7}" type="presParOf" srcId="{A92D2A68-7150-4545-93B4-A3B45C92B38F}" destId="{21C9CD1C-3593-4C55-86C1-D45DAC328B79}" srcOrd="3" destOrd="0" presId="urn:microsoft.com/office/officeart/2005/8/layout/hProcess9"/>
    <dgm:cxn modelId="{2FACB224-3F42-4A1B-ACF7-07CDC1F84F3F}" type="presParOf" srcId="{A92D2A68-7150-4545-93B4-A3B45C92B38F}" destId="{8A2A0BF6-9563-498B-A8C1-F5F80209586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929CC-4AD8-4000-ABCA-4D4A086E16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FE28BD8-FC59-4A84-85F8-9738C22F0597}">
      <dgm:prSet phldrT="[Testo]" custT="1"/>
      <dgm:spPr>
        <a:solidFill>
          <a:srgbClr val="89CC4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400" b="1" i="0" dirty="0" smtClean="0"/>
            <a:t>CAPITALISATION of </a:t>
          </a:r>
          <a:r>
            <a:rPr lang="it-IT" sz="1400" b="1" i="0" dirty="0" err="1" smtClean="0"/>
            <a:t>Good</a:t>
          </a:r>
          <a:r>
            <a:rPr lang="it-IT" sz="1400" b="1" i="0" dirty="0" smtClean="0"/>
            <a:t> </a:t>
          </a:r>
          <a:r>
            <a:rPr lang="it-IT" sz="1400" b="1" i="0" dirty="0" err="1" smtClean="0"/>
            <a:t>Practices</a:t>
          </a:r>
          <a:endParaRPr lang="it-IT" sz="1400" b="1" i="0" dirty="0" smtClean="0"/>
        </a:p>
      </dgm:t>
    </dgm:pt>
    <dgm:pt modelId="{3DEA82F8-0003-467D-A2EA-2240414097EA}" type="parTrans" cxnId="{DCBF8879-8E98-4D17-B9FC-7BCA56EBEF5B}">
      <dgm:prSet/>
      <dgm:spPr/>
      <dgm:t>
        <a:bodyPr/>
        <a:lstStyle/>
        <a:p>
          <a:endParaRPr lang="it-IT" i="1"/>
        </a:p>
      </dgm:t>
    </dgm:pt>
    <dgm:pt modelId="{7E14DA2D-7A48-4C90-BAA0-482D8908B3C5}" type="sibTrans" cxnId="{DCBF8879-8E98-4D17-B9FC-7BCA56EBEF5B}">
      <dgm:prSet/>
      <dgm:spPr/>
      <dgm:t>
        <a:bodyPr/>
        <a:lstStyle/>
        <a:p>
          <a:endParaRPr lang="it-IT" i="1"/>
        </a:p>
      </dgm:t>
    </dgm:pt>
    <dgm:pt modelId="{5382C44F-7029-42B0-8E1F-0B74A4F7816E}">
      <dgm:prSet phldrT="[Testo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400" b="1" i="0" dirty="0" smtClean="0"/>
            <a:t>EXCHANGE with </a:t>
          </a:r>
          <a:r>
            <a:rPr lang="it-IT" sz="1400" b="1" i="0" dirty="0" err="1" smtClean="0"/>
            <a:t>other</a:t>
          </a:r>
          <a:r>
            <a:rPr lang="it-IT" sz="1400" b="1" i="0" dirty="0" smtClean="0"/>
            <a:t> cross-</a:t>
          </a:r>
          <a:r>
            <a:rPr lang="it-IT" sz="1400" b="1" i="0" dirty="0" err="1" smtClean="0"/>
            <a:t>border</a:t>
          </a:r>
          <a:r>
            <a:rPr lang="it-IT" sz="1400" b="1" i="0" dirty="0" smtClean="0"/>
            <a:t> </a:t>
          </a:r>
          <a:r>
            <a:rPr lang="it-IT" sz="1400" b="1" i="0" dirty="0" err="1" smtClean="0"/>
            <a:t>programmes</a:t>
          </a:r>
          <a:endParaRPr lang="it-IT" sz="1400" b="1" i="0" dirty="0"/>
        </a:p>
      </dgm:t>
    </dgm:pt>
    <dgm:pt modelId="{F16DD471-117F-4F8A-93DD-683AEFCD8AEC}" type="parTrans" cxnId="{BA13D04D-BDDB-4469-96B7-534FB5B58DF7}">
      <dgm:prSet/>
      <dgm:spPr/>
      <dgm:t>
        <a:bodyPr/>
        <a:lstStyle/>
        <a:p>
          <a:endParaRPr lang="it-IT" i="1"/>
        </a:p>
      </dgm:t>
    </dgm:pt>
    <dgm:pt modelId="{3D6A86A4-C311-4D06-87F5-C2F24A9DE953}" type="sibTrans" cxnId="{BA13D04D-BDDB-4469-96B7-534FB5B58DF7}">
      <dgm:prSet/>
      <dgm:spPr/>
      <dgm:t>
        <a:bodyPr/>
        <a:lstStyle/>
        <a:p>
          <a:endParaRPr lang="it-IT" i="1"/>
        </a:p>
      </dgm:t>
    </dgm:pt>
    <dgm:pt modelId="{26A5EDC2-9124-49F3-B5CC-FB99515A7A0C}">
      <dgm:prSet phldrT="[Testo]" custT="1"/>
      <dgm:spPr>
        <a:solidFill>
          <a:srgbClr val="C82A39"/>
        </a:solidFill>
      </dgm:spPr>
      <dgm:t>
        <a:bodyPr/>
        <a:lstStyle/>
        <a:p>
          <a:r>
            <a:rPr lang="it-IT" sz="1400" b="1" i="0" dirty="0" smtClean="0"/>
            <a:t>COOPERATION in cross </a:t>
          </a:r>
          <a:r>
            <a:rPr lang="it-IT" sz="1400" b="1" i="0" dirty="0" err="1" smtClean="0"/>
            <a:t>border</a:t>
          </a:r>
          <a:r>
            <a:rPr lang="it-IT" sz="1400" b="1" i="0" dirty="0" smtClean="0"/>
            <a:t> Action Plan </a:t>
          </a:r>
          <a:r>
            <a:rPr lang="it-IT" sz="1400" b="1" i="0" dirty="0" err="1" smtClean="0"/>
            <a:t>development</a:t>
          </a:r>
          <a:endParaRPr lang="it-IT" sz="1400" b="1" i="0" dirty="0"/>
        </a:p>
      </dgm:t>
    </dgm:pt>
    <dgm:pt modelId="{C7F59369-5386-4BB6-A1DD-28329FEB5CAB}" type="parTrans" cxnId="{C789FB56-0322-43E2-B462-97133C28C6D1}">
      <dgm:prSet/>
      <dgm:spPr/>
      <dgm:t>
        <a:bodyPr/>
        <a:lstStyle/>
        <a:p>
          <a:endParaRPr lang="it-IT" i="1"/>
        </a:p>
      </dgm:t>
    </dgm:pt>
    <dgm:pt modelId="{8BC210FB-DE6B-41B9-84E7-44824AE810AE}" type="sibTrans" cxnId="{C789FB56-0322-43E2-B462-97133C28C6D1}">
      <dgm:prSet/>
      <dgm:spPr/>
      <dgm:t>
        <a:bodyPr/>
        <a:lstStyle/>
        <a:p>
          <a:endParaRPr lang="it-IT" i="1"/>
        </a:p>
      </dgm:t>
    </dgm:pt>
    <dgm:pt modelId="{87F455DE-1A00-4A4E-A827-80937DC10BAA}" type="pres">
      <dgm:prSet presAssocID="{D17929CC-4AD8-4000-ABCA-4D4A086E16D3}" presName="CompostProcess" presStyleCnt="0">
        <dgm:presLayoutVars>
          <dgm:dir/>
          <dgm:resizeHandles val="exact"/>
        </dgm:presLayoutVars>
      </dgm:prSet>
      <dgm:spPr/>
    </dgm:pt>
    <dgm:pt modelId="{6468D566-3609-4A81-B540-00CB47186D09}" type="pres">
      <dgm:prSet presAssocID="{D17929CC-4AD8-4000-ABCA-4D4A086E16D3}" presName="arrow" presStyleLbl="bgShp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</dgm:pt>
    <dgm:pt modelId="{A92D2A68-7150-4545-93B4-A3B45C92B38F}" type="pres">
      <dgm:prSet presAssocID="{D17929CC-4AD8-4000-ABCA-4D4A086E16D3}" presName="linearProcess" presStyleCnt="0"/>
      <dgm:spPr/>
    </dgm:pt>
    <dgm:pt modelId="{F02E216F-BC39-46F3-B8D8-00CCEE6FBA97}" type="pres">
      <dgm:prSet presAssocID="{5FE28BD8-FC59-4A84-85F8-9738C22F0597}" presName="textNode" presStyleLbl="node1" presStyleIdx="0" presStyleCnt="3" custScaleY="512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FA1A86-5C11-490D-84C0-A1893603668F}" type="pres">
      <dgm:prSet presAssocID="{7E14DA2D-7A48-4C90-BAA0-482D8908B3C5}" presName="sibTrans" presStyleCnt="0"/>
      <dgm:spPr/>
    </dgm:pt>
    <dgm:pt modelId="{5CE24896-A566-498F-9274-092BBE40BB91}" type="pres">
      <dgm:prSet presAssocID="{5382C44F-7029-42B0-8E1F-0B74A4F7816E}" presName="textNode" presStyleLbl="node1" presStyleIdx="1" presStyleCnt="3" custScaleY="512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C9CD1C-3593-4C55-86C1-D45DAC328B79}" type="pres">
      <dgm:prSet presAssocID="{3D6A86A4-C311-4D06-87F5-C2F24A9DE953}" presName="sibTrans" presStyleCnt="0"/>
      <dgm:spPr/>
    </dgm:pt>
    <dgm:pt modelId="{8A2A0BF6-9563-498B-A8C1-F5F802095864}" type="pres">
      <dgm:prSet presAssocID="{26A5EDC2-9124-49F3-B5CC-FB99515A7A0C}" presName="textNode" presStyleLbl="node1" presStyleIdx="2" presStyleCnt="3" custScaleY="512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789FB56-0322-43E2-B462-97133C28C6D1}" srcId="{D17929CC-4AD8-4000-ABCA-4D4A086E16D3}" destId="{26A5EDC2-9124-49F3-B5CC-FB99515A7A0C}" srcOrd="2" destOrd="0" parTransId="{C7F59369-5386-4BB6-A1DD-28329FEB5CAB}" sibTransId="{8BC210FB-DE6B-41B9-84E7-44824AE810AE}"/>
    <dgm:cxn modelId="{DCBF8879-8E98-4D17-B9FC-7BCA56EBEF5B}" srcId="{D17929CC-4AD8-4000-ABCA-4D4A086E16D3}" destId="{5FE28BD8-FC59-4A84-85F8-9738C22F0597}" srcOrd="0" destOrd="0" parTransId="{3DEA82F8-0003-467D-A2EA-2240414097EA}" sibTransId="{7E14DA2D-7A48-4C90-BAA0-482D8908B3C5}"/>
    <dgm:cxn modelId="{7386050B-7FFF-4F5E-BECE-D7FE893B2ED3}" type="presOf" srcId="{5382C44F-7029-42B0-8E1F-0B74A4F7816E}" destId="{5CE24896-A566-498F-9274-092BBE40BB91}" srcOrd="0" destOrd="0" presId="urn:microsoft.com/office/officeart/2005/8/layout/hProcess9"/>
    <dgm:cxn modelId="{BA13D04D-BDDB-4469-96B7-534FB5B58DF7}" srcId="{D17929CC-4AD8-4000-ABCA-4D4A086E16D3}" destId="{5382C44F-7029-42B0-8E1F-0B74A4F7816E}" srcOrd="1" destOrd="0" parTransId="{F16DD471-117F-4F8A-93DD-683AEFCD8AEC}" sibTransId="{3D6A86A4-C311-4D06-87F5-C2F24A9DE953}"/>
    <dgm:cxn modelId="{3D231FF8-CB7B-486D-BD36-DCD8D0C39B79}" type="presOf" srcId="{26A5EDC2-9124-49F3-B5CC-FB99515A7A0C}" destId="{8A2A0BF6-9563-498B-A8C1-F5F802095864}" srcOrd="0" destOrd="0" presId="urn:microsoft.com/office/officeart/2005/8/layout/hProcess9"/>
    <dgm:cxn modelId="{765514D9-8877-4EED-83D5-ABAAFB63C432}" type="presOf" srcId="{D17929CC-4AD8-4000-ABCA-4D4A086E16D3}" destId="{87F455DE-1A00-4A4E-A827-80937DC10BAA}" srcOrd="0" destOrd="0" presId="urn:microsoft.com/office/officeart/2005/8/layout/hProcess9"/>
    <dgm:cxn modelId="{156F037D-48CE-4118-9022-91D2630D4110}" type="presOf" srcId="{5FE28BD8-FC59-4A84-85F8-9738C22F0597}" destId="{F02E216F-BC39-46F3-B8D8-00CCEE6FBA97}" srcOrd="0" destOrd="0" presId="urn:microsoft.com/office/officeart/2005/8/layout/hProcess9"/>
    <dgm:cxn modelId="{D52912A3-B9AF-40B0-B4E6-3C38074DF838}" type="presParOf" srcId="{87F455DE-1A00-4A4E-A827-80937DC10BAA}" destId="{6468D566-3609-4A81-B540-00CB47186D09}" srcOrd="0" destOrd="0" presId="urn:microsoft.com/office/officeart/2005/8/layout/hProcess9"/>
    <dgm:cxn modelId="{9BFF9AF9-A085-4E52-A64F-7282D222DAA4}" type="presParOf" srcId="{87F455DE-1A00-4A4E-A827-80937DC10BAA}" destId="{A92D2A68-7150-4545-93B4-A3B45C92B38F}" srcOrd="1" destOrd="0" presId="urn:microsoft.com/office/officeart/2005/8/layout/hProcess9"/>
    <dgm:cxn modelId="{F3C0551A-6B4D-4E8C-AE1C-D807BE2F71A4}" type="presParOf" srcId="{A92D2A68-7150-4545-93B4-A3B45C92B38F}" destId="{F02E216F-BC39-46F3-B8D8-00CCEE6FBA97}" srcOrd="0" destOrd="0" presId="urn:microsoft.com/office/officeart/2005/8/layout/hProcess9"/>
    <dgm:cxn modelId="{6AB447B2-021E-4D8D-AE98-3FC3D9E61FCC}" type="presParOf" srcId="{A92D2A68-7150-4545-93B4-A3B45C92B38F}" destId="{D5FA1A86-5C11-490D-84C0-A1893603668F}" srcOrd="1" destOrd="0" presId="urn:microsoft.com/office/officeart/2005/8/layout/hProcess9"/>
    <dgm:cxn modelId="{64DF2D7C-A082-4154-BB34-815803462118}" type="presParOf" srcId="{A92D2A68-7150-4545-93B4-A3B45C92B38F}" destId="{5CE24896-A566-498F-9274-092BBE40BB91}" srcOrd="2" destOrd="0" presId="urn:microsoft.com/office/officeart/2005/8/layout/hProcess9"/>
    <dgm:cxn modelId="{F4FB0D45-A89E-4AF2-AAF7-0B00B4E421B8}" type="presParOf" srcId="{A92D2A68-7150-4545-93B4-A3B45C92B38F}" destId="{21C9CD1C-3593-4C55-86C1-D45DAC328B79}" srcOrd="3" destOrd="0" presId="urn:microsoft.com/office/officeart/2005/8/layout/hProcess9"/>
    <dgm:cxn modelId="{64B6835A-ED0F-4EE6-BB0B-06A8BF8ABBCB}" type="presParOf" srcId="{A92D2A68-7150-4545-93B4-A3B45C92B38F}" destId="{8A2A0BF6-9563-498B-A8C1-F5F80209586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8D566-3609-4A81-B540-00CB47186D09}">
      <dsp:nvSpPr>
        <dsp:cNvPr id="0" name=""/>
        <dsp:cNvSpPr/>
      </dsp:nvSpPr>
      <dsp:spPr>
        <a:xfrm>
          <a:off x="648071" y="0"/>
          <a:ext cx="7344816" cy="4064000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02E216F-BC39-46F3-B8D8-00CCEE6FBA97}">
      <dsp:nvSpPr>
        <dsp:cNvPr id="0" name=""/>
        <dsp:cNvSpPr/>
      </dsp:nvSpPr>
      <dsp:spPr>
        <a:xfrm>
          <a:off x="0" y="1368153"/>
          <a:ext cx="2592288" cy="132769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1" i="0" kern="1200" dirty="0" smtClean="0"/>
            <a:t>Exchange of </a:t>
          </a:r>
          <a:r>
            <a:rPr lang="it-IT" sz="1800" b="1" i="0" kern="1200" dirty="0" err="1" smtClean="0"/>
            <a:t>knowledge</a:t>
          </a:r>
          <a:r>
            <a:rPr lang="it-IT" sz="1800" b="1" i="0" kern="1200" dirty="0" smtClean="0"/>
            <a:t> and </a:t>
          </a:r>
          <a:r>
            <a:rPr lang="it-IT" sz="1800" b="1" i="0" kern="1200" dirty="0" err="1" smtClean="0"/>
            <a:t>experiences</a:t>
          </a:r>
          <a:endParaRPr lang="it-IT" sz="1800" b="1" i="0" kern="1200" dirty="0" smtClean="0"/>
        </a:p>
      </dsp:txBody>
      <dsp:txXfrm>
        <a:off x="64813" y="1432966"/>
        <a:ext cx="2462662" cy="1198066"/>
      </dsp:txXfrm>
    </dsp:sp>
    <dsp:sp modelId="{5CE24896-A566-498F-9274-092BBE40BB91}">
      <dsp:nvSpPr>
        <dsp:cNvPr id="0" name=""/>
        <dsp:cNvSpPr/>
      </dsp:nvSpPr>
      <dsp:spPr>
        <a:xfrm>
          <a:off x="3024336" y="1368153"/>
          <a:ext cx="2592288" cy="132769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1" i="0" kern="1200" dirty="0" err="1" smtClean="0"/>
            <a:t>Improve</a:t>
          </a:r>
          <a:r>
            <a:rPr lang="it-IT" sz="1800" b="1" i="0" kern="1200" dirty="0" smtClean="0"/>
            <a:t> concrete policy </a:t>
          </a:r>
          <a:r>
            <a:rPr lang="it-IT" sz="1800" b="1" i="0" kern="1200" dirty="0" err="1" smtClean="0"/>
            <a:t>instruments</a:t>
          </a:r>
          <a:endParaRPr lang="it-IT" sz="1800" b="1" i="0" kern="1200" dirty="0"/>
        </a:p>
      </dsp:txBody>
      <dsp:txXfrm>
        <a:off x="3089149" y="1432966"/>
        <a:ext cx="2462662" cy="1198066"/>
      </dsp:txXfrm>
    </dsp:sp>
    <dsp:sp modelId="{8A2A0BF6-9563-498B-A8C1-F5F802095864}">
      <dsp:nvSpPr>
        <dsp:cNvPr id="0" name=""/>
        <dsp:cNvSpPr/>
      </dsp:nvSpPr>
      <dsp:spPr>
        <a:xfrm>
          <a:off x="6048672" y="1368153"/>
          <a:ext cx="2592288" cy="132769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err="1" smtClean="0"/>
            <a:t>Implementation</a:t>
          </a:r>
          <a:r>
            <a:rPr lang="it-IT" sz="1800" b="1" i="0" kern="1200" dirty="0" smtClean="0"/>
            <a:t> of the Action </a:t>
          </a:r>
          <a:r>
            <a:rPr lang="it-IT" sz="1800" b="1" i="0" kern="1200" dirty="0" err="1" smtClean="0"/>
            <a:t>Plans</a:t>
          </a:r>
          <a:endParaRPr lang="it-IT" sz="1800" b="1" i="0" kern="1200" dirty="0"/>
        </a:p>
      </dsp:txBody>
      <dsp:txXfrm>
        <a:off x="6113485" y="1432966"/>
        <a:ext cx="2462662" cy="1198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8D566-3609-4A81-B540-00CB47186D09}">
      <dsp:nvSpPr>
        <dsp:cNvPr id="0" name=""/>
        <dsp:cNvSpPr/>
      </dsp:nvSpPr>
      <dsp:spPr>
        <a:xfrm>
          <a:off x="648071" y="0"/>
          <a:ext cx="7344816" cy="3248699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02E216F-BC39-46F3-B8D8-00CCEE6FBA97}">
      <dsp:nvSpPr>
        <dsp:cNvPr id="0" name=""/>
        <dsp:cNvSpPr/>
      </dsp:nvSpPr>
      <dsp:spPr>
        <a:xfrm>
          <a:off x="922" y="1291585"/>
          <a:ext cx="2625145" cy="665528"/>
        </a:xfrm>
        <a:prstGeom prst="roundRect">
          <a:avLst/>
        </a:prstGeom>
        <a:solidFill>
          <a:srgbClr val="89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1" i="0" kern="1200" dirty="0" smtClean="0"/>
            <a:t>CAPITALISATION of </a:t>
          </a:r>
          <a:r>
            <a:rPr lang="it-IT" sz="1400" b="1" i="0" kern="1200" dirty="0" err="1" smtClean="0"/>
            <a:t>Good</a:t>
          </a:r>
          <a:r>
            <a:rPr lang="it-IT" sz="1400" b="1" i="0" kern="1200" dirty="0" smtClean="0"/>
            <a:t> </a:t>
          </a:r>
          <a:r>
            <a:rPr lang="it-IT" sz="1400" b="1" i="0" kern="1200" dirty="0" err="1" smtClean="0"/>
            <a:t>Practices</a:t>
          </a:r>
          <a:endParaRPr lang="it-IT" sz="1400" b="1" i="0" kern="1200" dirty="0" smtClean="0"/>
        </a:p>
      </dsp:txBody>
      <dsp:txXfrm>
        <a:off x="33410" y="1324073"/>
        <a:ext cx="2560169" cy="600552"/>
      </dsp:txXfrm>
    </dsp:sp>
    <dsp:sp modelId="{5CE24896-A566-498F-9274-092BBE40BB91}">
      <dsp:nvSpPr>
        <dsp:cNvPr id="0" name=""/>
        <dsp:cNvSpPr/>
      </dsp:nvSpPr>
      <dsp:spPr>
        <a:xfrm>
          <a:off x="3007907" y="1291585"/>
          <a:ext cx="2625145" cy="66552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1" i="0" kern="1200" dirty="0" smtClean="0"/>
            <a:t>EXCHANGE with </a:t>
          </a:r>
          <a:r>
            <a:rPr lang="it-IT" sz="1400" b="1" i="0" kern="1200" dirty="0" err="1" smtClean="0"/>
            <a:t>other</a:t>
          </a:r>
          <a:r>
            <a:rPr lang="it-IT" sz="1400" b="1" i="0" kern="1200" dirty="0" smtClean="0"/>
            <a:t> cross-</a:t>
          </a:r>
          <a:r>
            <a:rPr lang="it-IT" sz="1400" b="1" i="0" kern="1200" dirty="0" err="1" smtClean="0"/>
            <a:t>border</a:t>
          </a:r>
          <a:r>
            <a:rPr lang="it-IT" sz="1400" b="1" i="0" kern="1200" dirty="0" smtClean="0"/>
            <a:t> </a:t>
          </a:r>
          <a:r>
            <a:rPr lang="it-IT" sz="1400" b="1" i="0" kern="1200" dirty="0" err="1" smtClean="0"/>
            <a:t>programmes</a:t>
          </a:r>
          <a:endParaRPr lang="it-IT" sz="1400" b="1" i="0" kern="1200" dirty="0"/>
        </a:p>
      </dsp:txBody>
      <dsp:txXfrm>
        <a:off x="3040395" y="1324073"/>
        <a:ext cx="2560169" cy="600552"/>
      </dsp:txXfrm>
    </dsp:sp>
    <dsp:sp modelId="{8A2A0BF6-9563-498B-A8C1-F5F802095864}">
      <dsp:nvSpPr>
        <dsp:cNvPr id="0" name=""/>
        <dsp:cNvSpPr/>
      </dsp:nvSpPr>
      <dsp:spPr>
        <a:xfrm>
          <a:off x="6014891" y="1291585"/>
          <a:ext cx="2625145" cy="665528"/>
        </a:xfrm>
        <a:prstGeom prst="roundRect">
          <a:avLst/>
        </a:prstGeom>
        <a:solidFill>
          <a:srgbClr val="C82A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kern="1200" dirty="0" smtClean="0"/>
            <a:t>COOPERATION in cross </a:t>
          </a:r>
          <a:r>
            <a:rPr lang="it-IT" sz="1400" b="1" i="0" kern="1200" dirty="0" err="1" smtClean="0"/>
            <a:t>border</a:t>
          </a:r>
          <a:r>
            <a:rPr lang="it-IT" sz="1400" b="1" i="0" kern="1200" dirty="0" smtClean="0"/>
            <a:t> Action Plan </a:t>
          </a:r>
          <a:r>
            <a:rPr lang="it-IT" sz="1400" b="1" i="0" kern="1200" dirty="0" err="1" smtClean="0"/>
            <a:t>development</a:t>
          </a:r>
          <a:endParaRPr lang="it-IT" sz="1400" b="1" i="0" kern="1200" dirty="0"/>
        </a:p>
      </dsp:txBody>
      <dsp:txXfrm>
        <a:off x="6047379" y="1324073"/>
        <a:ext cx="2560169" cy="600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4BE61-DD46-4BD0-903E-8EC1D5E519CF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E02-331C-4FF2-BA25-A6C2199992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91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12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12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45" y="260648"/>
            <a:ext cx="443461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www.interregeurope.eu/projectacronym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 smtClean="0"/>
              <a:t>Project </a:t>
            </a:r>
            <a:r>
              <a:rPr lang="fr-FR" sz="1600" i="1" dirty="0" err="1" smtClean="0"/>
              <a:t>smedia</a:t>
            </a:r>
            <a:endParaRPr lang="en-GB" sz="1600" i="1" dirty="0"/>
          </a:p>
        </p:txBody>
      </p:sp>
      <p:pic>
        <p:nvPicPr>
          <p:cNvPr id="17" name="Image 1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8890"/>
          <a:stretch/>
        </p:blipFill>
        <p:spPr>
          <a:xfrm>
            <a:off x="4502162" y="482576"/>
            <a:ext cx="4534901" cy="28083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68966"/>
            <a:ext cx="2952328" cy="15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8890"/>
          <a:stretch/>
        </p:blipFill>
        <p:spPr>
          <a:xfrm>
            <a:off x="4502162" y="482576"/>
            <a:ext cx="4534901" cy="28083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68966"/>
            <a:ext cx="2952328" cy="15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25569"/>
            <a:ext cx="1619636" cy="8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26" y="174312"/>
            <a:ext cx="12153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11560" y="5013224"/>
            <a:ext cx="7272337" cy="216000"/>
          </a:xfrm>
        </p:spPr>
        <p:txBody>
          <a:bodyPr/>
          <a:lstStyle/>
          <a:p>
            <a:r>
              <a:rPr lang="en-GB" dirty="0" smtClean="0"/>
              <a:t>Lorenzo Sabatini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560" y="5373264"/>
            <a:ext cx="7272337" cy="216000"/>
          </a:xfrm>
        </p:spPr>
        <p:txBody>
          <a:bodyPr/>
          <a:lstStyle/>
          <a:p>
            <a:r>
              <a:rPr lang="en-GB" sz="1800" dirty="0" smtClean="0"/>
              <a:t>Head of RTD project area</a:t>
            </a:r>
            <a:endParaRPr lang="en-GB" sz="1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11560" y="5661272"/>
            <a:ext cx="7272337" cy="216000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2"/>
                </a:solidFill>
                <a:latin typeface="Calibri"/>
              </a:rPr>
              <a:t>l.sabatini@asev.it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8496944" cy="794519"/>
          </a:xfrm>
        </p:spPr>
        <p:txBody>
          <a:bodyPr>
            <a:noAutofit/>
          </a:bodyPr>
          <a:lstStyle/>
          <a:p>
            <a:r>
              <a:rPr lang="en-US" sz="3600" dirty="0"/>
              <a:t>Effectiveness of Policy Instruments for </a:t>
            </a:r>
            <a:r>
              <a:rPr lang="en-US" sz="3600" dirty="0" smtClean="0"/>
              <a:t>Cross-border Advancement </a:t>
            </a:r>
            <a:r>
              <a:rPr lang="en-US" sz="3600" dirty="0"/>
              <a:t>in Heritage</a:t>
            </a:r>
            <a:endParaRPr lang="fr-FR" sz="3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620813" y="6425952"/>
            <a:ext cx="7415683" cy="387424"/>
          </a:xfrm>
        </p:spPr>
        <p:txBody>
          <a:bodyPr>
            <a:noAutofit/>
          </a:bodyPr>
          <a:lstStyle/>
          <a:p>
            <a:r>
              <a:rPr lang="it-IT" sz="1400" dirty="0" smtClean="0"/>
              <a:t>Italia - Francia Marittimo 2014 – 2020 </a:t>
            </a:r>
            <a:r>
              <a:rPr lang="it-IT" sz="1400" dirty="0"/>
              <a:t>- Evento </a:t>
            </a:r>
            <a:r>
              <a:rPr lang="it-IT" sz="1400" dirty="0" smtClean="0"/>
              <a:t>annuale - Genova</a:t>
            </a:r>
            <a:r>
              <a:rPr lang="it-IT" sz="1400" dirty="0"/>
              <a:t>, 16/11/2017</a:t>
            </a:r>
          </a:p>
          <a:p>
            <a:r>
              <a:rPr lang="it-IT" sz="1400" dirty="0" smtClean="0"/>
              <a:t> </a:t>
            </a:r>
            <a:endParaRPr lang="it-IT" sz="1400" dirty="0"/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82144"/>
            <a:ext cx="1687206" cy="7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44" y="5037907"/>
            <a:ext cx="2967264" cy="9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432000"/>
            <a:ext cx="8229600" cy="562074"/>
          </a:xfrm>
        </p:spPr>
        <p:txBody>
          <a:bodyPr/>
          <a:lstStyle/>
          <a:p>
            <a:r>
              <a:rPr lang="en-GB" sz="3000" b="1" dirty="0" smtClean="0"/>
              <a:t>IE Policy Learning Platform </a:t>
            </a:r>
            <a:endParaRPr lang="en-GB" sz="3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43195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59595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b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it-IT" b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850" y="4005263"/>
            <a:ext cx="84597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rgbClr val="59595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US" altLang="it-IT" b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it-IT" altLang="it-IT" b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" y="1137462"/>
            <a:ext cx="8966011" cy="553189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76778" y="6135687"/>
            <a:ext cx="5759718" cy="461665"/>
          </a:xfrm>
          <a:prstGeom prst="rect">
            <a:avLst/>
          </a:prstGeom>
          <a:solidFill>
            <a:srgbClr val="FFC000">
              <a:alpha val="62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www.interregeurope.eu/policylearning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Fumetto 4 4"/>
          <p:cNvSpPr/>
          <p:nvPr/>
        </p:nvSpPr>
        <p:spPr>
          <a:xfrm>
            <a:off x="467544" y="2276871"/>
            <a:ext cx="2304256" cy="791648"/>
          </a:xfrm>
          <a:prstGeom prst="cloudCallout">
            <a:avLst>
              <a:gd name="adj1" fmla="val -10220"/>
              <a:gd name="adj2" fmla="val 133684"/>
            </a:avLst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Expert </a:t>
            </a:r>
            <a:r>
              <a:rPr lang="it-IT" b="1" dirty="0" err="1" smtClean="0"/>
              <a:t>support</a:t>
            </a:r>
            <a:endParaRPr lang="it-IT" b="1" dirty="0"/>
          </a:p>
        </p:txBody>
      </p:sp>
      <p:sp>
        <p:nvSpPr>
          <p:cNvPr id="16" name="Fumetto 4 15"/>
          <p:cNvSpPr/>
          <p:nvPr/>
        </p:nvSpPr>
        <p:spPr>
          <a:xfrm>
            <a:off x="2915816" y="1881047"/>
            <a:ext cx="2664296" cy="791648"/>
          </a:xfrm>
          <a:prstGeom prst="cloudCallout">
            <a:avLst>
              <a:gd name="adj1" fmla="val -10220"/>
              <a:gd name="adj2" fmla="val 13368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EU </a:t>
            </a:r>
            <a:r>
              <a:rPr lang="it-IT" b="1" dirty="0" err="1" smtClean="0"/>
              <a:t>practices</a:t>
            </a:r>
            <a:r>
              <a:rPr lang="it-IT" b="1" dirty="0" smtClean="0"/>
              <a:t> database</a:t>
            </a:r>
            <a:endParaRPr lang="it-IT" b="1" dirty="0"/>
          </a:p>
        </p:txBody>
      </p:sp>
      <p:sp>
        <p:nvSpPr>
          <p:cNvPr id="17" name="Fumetto 4 16"/>
          <p:cNvSpPr/>
          <p:nvPr/>
        </p:nvSpPr>
        <p:spPr>
          <a:xfrm>
            <a:off x="5580112" y="2276871"/>
            <a:ext cx="2304256" cy="791648"/>
          </a:xfrm>
          <a:prstGeom prst="cloudCallout">
            <a:avLst>
              <a:gd name="adj1" fmla="val -160647"/>
              <a:gd name="adj2" fmla="val 212926"/>
            </a:avLst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On-line community</a:t>
            </a:r>
            <a:endParaRPr lang="it-IT" b="1" dirty="0"/>
          </a:p>
        </p:txBody>
      </p:sp>
      <p:sp>
        <p:nvSpPr>
          <p:cNvPr id="18" name="Fumetto 4 17"/>
          <p:cNvSpPr/>
          <p:nvPr/>
        </p:nvSpPr>
        <p:spPr>
          <a:xfrm>
            <a:off x="5438429" y="3429000"/>
            <a:ext cx="2978583" cy="791648"/>
          </a:xfrm>
          <a:prstGeom prst="cloudCallout">
            <a:avLst>
              <a:gd name="adj1" fmla="val -98391"/>
              <a:gd name="adj2" fmla="val 38325"/>
            </a:avLst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Reports and </a:t>
            </a:r>
            <a:r>
              <a:rPr lang="it-IT" b="1" dirty="0" err="1" smtClean="0"/>
              <a:t>analysis</a:t>
            </a:r>
            <a:endParaRPr lang="it-IT" b="1" dirty="0"/>
          </a:p>
        </p:txBody>
      </p:sp>
      <p:sp>
        <p:nvSpPr>
          <p:cNvPr id="19" name="Rettangolo 18"/>
          <p:cNvSpPr/>
          <p:nvPr/>
        </p:nvSpPr>
        <p:spPr>
          <a:xfrm>
            <a:off x="5475317" y="5617652"/>
            <a:ext cx="3560590" cy="400110"/>
          </a:xfrm>
          <a:prstGeom prst="rect">
            <a:avLst/>
          </a:prstGeom>
          <a:solidFill>
            <a:srgbClr val="C00000">
              <a:alpha val="62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chemeClr val="bg1"/>
                </a:solidFill>
              </a:rPr>
              <a:t>Running</a:t>
            </a:r>
            <a:r>
              <a:rPr lang="it-IT" sz="2000" b="1" dirty="0" smtClean="0">
                <a:solidFill>
                  <a:schemeClr val="bg1"/>
                </a:solidFill>
              </a:rPr>
              <a:t> from </a:t>
            </a:r>
            <a:r>
              <a:rPr lang="it-IT" sz="2000" b="1" dirty="0" err="1" smtClean="0">
                <a:solidFill>
                  <a:schemeClr val="bg1"/>
                </a:solidFill>
              </a:rPr>
              <a:t>October</a:t>
            </a:r>
            <a:r>
              <a:rPr lang="it-IT" sz="2000" b="1" dirty="0" smtClean="0">
                <a:solidFill>
                  <a:schemeClr val="bg1"/>
                </a:solidFill>
              </a:rPr>
              <a:t> 2017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2" name="Fumetto 4 11"/>
          <p:cNvSpPr/>
          <p:nvPr/>
        </p:nvSpPr>
        <p:spPr>
          <a:xfrm>
            <a:off x="4730630" y="4445000"/>
            <a:ext cx="4392469" cy="905648"/>
          </a:xfrm>
          <a:prstGeom prst="cloudCallout">
            <a:avLst>
              <a:gd name="adj1" fmla="val -59911"/>
              <a:gd name="adj2" fmla="val -40890"/>
            </a:avLst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4 </a:t>
            </a:r>
            <a:r>
              <a:rPr lang="it-IT" b="1" dirty="0" err="1" smtClean="0"/>
              <a:t>Thematic</a:t>
            </a:r>
            <a:r>
              <a:rPr lang="it-IT" b="1" dirty="0" smtClean="0"/>
              <a:t> </a:t>
            </a:r>
            <a:r>
              <a:rPr lang="it-IT" b="1" dirty="0" err="1" smtClean="0"/>
              <a:t>Objectives</a:t>
            </a:r>
            <a:r>
              <a:rPr lang="it-IT" b="1" dirty="0" smtClean="0"/>
              <a:t> [TO1 – TO3 – TO4 – TO6]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225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6"/>
          <p:cNvSpPr txBox="1">
            <a:spLocks/>
          </p:cNvSpPr>
          <p:nvPr/>
        </p:nvSpPr>
        <p:spPr>
          <a:xfrm>
            <a:off x="685800" y="3498577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 smtClean="0"/>
              <a:t>Thank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r>
              <a:rPr lang="fr-FR" sz="4000" dirty="0" smtClean="0"/>
              <a:t> for </a:t>
            </a:r>
            <a:r>
              <a:rPr lang="fr-FR" sz="4000" dirty="0" err="1" smtClean="0"/>
              <a:t>your</a:t>
            </a:r>
            <a:r>
              <a:rPr lang="fr-FR" sz="4000" dirty="0" smtClean="0"/>
              <a:t> attention! </a:t>
            </a:r>
            <a:endParaRPr lang="fr-FR" sz="4000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11560" y="5013224"/>
            <a:ext cx="7272337" cy="216000"/>
          </a:xfrm>
        </p:spPr>
        <p:txBody>
          <a:bodyPr/>
          <a:lstStyle/>
          <a:p>
            <a:r>
              <a:rPr lang="en-GB" dirty="0" smtClean="0"/>
              <a:t>Lorenzo Sabatini</a:t>
            </a:r>
            <a:endParaRPr lang="en-GB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11560" y="5373264"/>
            <a:ext cx="7272337" cy="216000"/>
          </a:xfrm>
        </p:spPr>
        <p:txBody>
          <a:bodyPr/>
          <a:lstStyle/>
          <a:p>
            <a:r>
              <a:rPr lang="en-GB" sz="1800" dirty="0" smtClean="0"/>
              <a:t>Head of RTD project area</a:t>
            </a:r>
            <a:endParaRPr lang="en-GB" sz="1800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11560" y="5661272"/>
            <a:ext cx="7272337" cy="216000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2"/>
                </a:solidFill>
                <a:latin typeface="Calibri"/>
              </a:rPr>
              <a:t>l.sabatini@asev.it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620813" y="6425952"/>
            <a:ext cx="7415683" cy="387424"/>
          </a:xfrm>
        </p:spPr>
        <p:txBody>
          <a:bodyPr>
            <a:noAutofit/>
          </a:bodyPr>
          <a:lstStyle/>
          <a:p>
            <a:r>
              <a:rPr lang="it-IT" sz="1400" dirty="0" smtClean="0"/>
              <a:t>Italia - Francia Marittimo 2014 – 2020 </a:t>
            </a:r>
            <a:r>
              <a:rPr lang="it-IT" sz="1400" dirty="0"/>
              <a:t>- Evento </a:t>
            </a:r>
            <a:r>
              <a:rPr lang="it-IT" sz="1400" dirty="0" smtClean="0"/>
              <a:t>annuale - Genova</a:t>
            </a:r>
            <a:r>
              <a:rPr lang="it-IT" sz="1400" dirty="0"/>
              <a:t>, 16/11/2017</a:t>
            </a:r>
          </a:p>
          <a:p>
            <a:r>
              <a:rPr lang="it-IT" sz="1400" dirty="0" smtClean="0"/>
              <a:t> </a:t>
            </a:r>
            <a:endParaRPr lang="it-IT" sz="1400" dirty="0"/>
          </a:p>
        </p:txBody>
      </p:sp>
      <p:pic>
        <p:nvPicPr>
          <p:cNvPr id="1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82144"/>
            <a:ext cx="1687206" cy="7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44" y="5037907"/>
            <a:ext cx="2967264" cy="9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9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432000"/>
            <a:ext cx="8229600" cy="562074"/>
          </a:xfrm>
        </p:spPr>
        <p:txBody>
          <a:bodyPr/>
          <a:lstStyle/>
          <a:p>
            <a:r>
              <a:rPr lang="en-GB" sz="3000" b="1" dirty="0"/>
              <a:t>The INTERREG EUROPE </a:t>
            </a:r>
            <a:r>
              <a:rPr lang="en-GB" sz="3000" b="1" dirty="0" smtClean="0"/>
              <a:t>Framework</a:t>
            </a:r>
            <a:endParaRPr lang="en-GB" sz="3000" b="1" dirty="0"/>
          </a:p>
        </p:txBody>
      </p:sp>
      <p:sp>
        <p:nvSpPr>
          <p:cNvPr id="5" name="CasellaDiTesto 15"/>
          <p:cNvSpPr txBox="1">
            <a:spLocks noChangeArrowheads="1"/>
          </p:cNvSpPr>
          <p:nvPr/>
        </p:nvSpPr>
        <p:spPr bwMode="auto">
          <a:xfrm>
            <a:off x="179388" y="1492825"/>
            <a:ext cx="87852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Interreg Europe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helps regional and local governments across Europe to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develop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 and deliver 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better </a:t>
            </a: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policies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Interreg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Europe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offers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opportunities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 for regional and local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PAs across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Europe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to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share ideas and experience on public policy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in practice, therefore improving strategies</a:t>
            </a:r>
            <a:endParaRPr lang="en-US" altLang="it-IT" sz="26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4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Axes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: Research and innovation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, SME competitiveness, Low-carbon economy, 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Environment and resource efficiency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3 types of beneficiaries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Public authorities, Managing authorities, Agencies, research institutes,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non-profit org.</a:t>
            </a:r>
            <a:endParaRPr lang="en-US" altLang="it-IT" sz="2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651333"/>
            <a:ext cx="3451411" cy="9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432000"/>
            <a:ext cx="8229600" cy="562074"/>
          </a:xfrm>
        </p:spPr>
        <p:txBody>
          <a:bodyPr/>
          <a:lstStyle/>
          <a:p>
            <a:r>
              <a:rPr lang="en-GB" sz="3000" b="1" dirty="0"/>
              <a:t>Interregional Cooperation Projects</a:t>
            </a:r>
          </a:p>
        </p:txBody>
      </p:sp>
      <p:sp>
        <p:nvSpPr>
          <p:cNvPr id="7" name="CasellaDiTesto 15"/>
          <p:cNvSpPr txBox="1">
            <a:spLocks noChangeArrowheads="1"/>
          </p:cNvSpPr>
          <p:nvPr/>
        </p:nvSpPr>
        <p:spPr bwMode="auto">
          <a:xfrm>
            <a:off x="179388" y="1340768"/>
            <a:ext cx="878522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Through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ICPs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partnerships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must identify a common interest and then work together for </a:t>
            </a: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3+2 years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it-IT" sz="26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it-IT" sz="2600" b="1" u="sng" dirty="0">
                <a:solidFill>
                  <a:schemeClr val="tx2"/>
                </a:solidFill>
                <a:latin typeface="Calibri" pitchFamily="34" charset="0"/>
              </a:rPr>
              <a:t>Phase 1 (3 years</a:t>
            </a:r>
            <a:r>
              <a:rPr lang="en-US" altLang="it-IT" sz="2600" b="1" u="sng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sharing of policy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experiences,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setting up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stakeholder groups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, implementation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of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lesson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learnt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through the development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of 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Action </a:t>
            </a: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Plans 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(AP</a:t>
            </a: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) &gt;&gt; Traditional 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INTERREG activities and period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it-IT" sz="2600" b="1" u="sng" dirty="0">
                <a:solidFill>
                  <a:schemeClr val="tx2"/>
                </a:solidFill>
                <a:latin typeface="Calibri" pitchFamily="34" charset="0"/>
              </a:rPr>
              <a:t>Phase 2 (2 years)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: each partner must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monitor progress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of the implementation of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its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AP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report it to lead partner    </a:t>
            </a: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&gt;&gt; New for INTERREG 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EUROPE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it-IT" sz="2600" b="1" dirty="0" smtClean="0">
                <a:solidFill>
                  <a:srgbClr val="FFC000"/>
                </a:solidFill>
                <a:latin typeface="Calibri" pitchFamily="34" charset="0"/>
              </a:rPr>
              <a:t>Policy Learning Platforms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: provide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knowledge for the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benefit of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whole IE community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and aim to facilitate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continuous learning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among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organizations </a:t>
            </a:r>
            <a:r>
              <a:rPr lang="en-US" altLang="it-IT" sz="2600" b="1" dirty="0">
                <a:solidFill>
                  <a:srgbClr val="FFC000"/>
                </a:solidFill>
                <a:latin typeface="Calibri" pitchFamily="34" charset="0"/>
              </a:rPr>
              <a:t>&gt;&gt;</a:t>
            </a: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it-IT" sz="2600" b="1" dirty="0">
                <a:solidFill>
                  <a:srgbClr val="FFC000"/>
                </a:solidFill>
                <a:latin typeface="Calibri" pitchFamily="34" charset="0"/>
              </a:rPr>
              <a:t>New </a:t>
            </a:r>
            <a:r>
              <a:rPr lang="en-US" altLang="it-IT" sz="2600" b="1" dirty="0" smtClean="0">
                <a:solidFill>
                  <a:srgbClr val="FFC000"/>
                </a:solidFill>
                <a:latin typeface="Calibri" pitchFamily="34" charset="0"/>
              </a:rPr>
              <a:t>for INTERREG </a:t>
            </a:r>
            <a:r>
              <a:rPr lang="en-US" altLang="it-IT" sz="2600" b="1" dirty="0">
                <a:solidFill>
                  <a:srgbClr val="FFC000"/>
                </a:solidFill>
                <a:latin typeface="Calibri" pitchFamily="34" charset="0"/>
              </a:rPr>
              <a:t>EUROPE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it-IT" sz="2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432000"/>
            <a:ext cx="8229600" cy="562074"/>
          </a:xfrm>
        </p:spPr>
        <p:txBody>
          <a:bodyPr/>
          <a:lstStyle/>
          <a:p>
            <a:r>
              <a:rPr lang="en-GB" sz="3000" b="1" dirty="0"/>
              <a:t>INTERREG EUROPE </a:t>
            </a:r>
            <a:r>
              <a:rPr lang="en-GB" sz="3000" b="1" dirty="0" err="1"/>
              <a:t>Wordcloud</a:t>
            </a:r>
            <a:endParaRPr lang="en-GB" sz="30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4" y="1340768"/>
            <a:ext cx="8280920" cy="51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30328"/>
            <a:ext cx="2640258" cy="143903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432000"/>
            <a:ext cx="8229600" cy="562074"/>
          </a:xfrm>
        </p:spPr>
        <p:txBody>
          <a:bodyPr/>
          <a:lstStyle/>
          <a:p>
            <a:r>
              <a:rPr lang="en-GB" sz="3000" b="1" dirty="0" smtClean="0"/>
              <a:t>EPICAH in a nutshell</a:t>
            </a:r>
            <a:endParaRPr lang="en-GB" sz="3000" b="1" dirty="0"/>
          </a:p>
        </p:txBody>
      </p:sp>
      <p:sp>
        <p:nvSpPr>
          <p:cNvPr id="5" name="CasellaDiTesto 15"/>
          <p:cNvSpPr txBox="1">
            <a:spLocks noChangeArrowheads="1"/>
          </p:cNvSpPr>
          <p:nvPr/>
        </p:nvSpPr>
        <p:spPr bwMode="auto">
          <a:xfrm>
            <a:off x="167045" y="1196752"/>
            <a:ext cx="8785225" cy="601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EPICAH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ffectiveness of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olicy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I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nstruments for </a:t>
            </a:r>
            <a:r>
              <a:rPr lang="en-US" altLang="it-IT" sz="2600" b="1" dirty="0" err="1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US" altLang="it-IT" sz="2600" dirty="0" err="1">
                <a:solidFill>
                  <a:schemeClr val="tx2"/>
                </a:solidFill>
                <a:latin typeface="Calibri" pitchFamily="34" charset="0"/>
              </a:rPr>
              <a:t>rossBorder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dvancement in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eritage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Priority Axis </a:t>
            </a: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4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: “</a:t>
            </a:r>
            <a:r>
              <a:rPr lang="en-US" altLang="it-IT" sz="2600" u="sng" dirty="0">
                <a:solidFill>
                  <a:schemeClr val="tx2"/>
                </a:solidFill>
                <a:latin typeface="Calibri" pitchFamily="34" charset="0"/>
              </a:rPr>
              <a:t>Environment and resource efficiency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”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Specific Objective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Improving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natural and cultural heritage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policies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[TO 4.1]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through a more 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efficient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management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 of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heritage and the development of innovative solutions for a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sustainable tourism </a:t>
            </a:r>
            <a:r>
              <a:rPr lang="en-US" altLang="it-IT" sz="2600" b="1" u="sng" dirty="0">
                <a:solidFill>
                  <a:srgbClr val="FFC000"/>
                </a:solidFill>
                <a:latin typeface="Calibri" pitchFamily="34" charset="0"/>
              </a:rPr>
              <a:t>at cross-border </a:t>
            </a:r>
            <a:r>
              <a:rPr lang="en-US" altLang="it-IT" sz="2600" b="1" u="sng" dirty="0" smtClean="0">
                <a:solidFill>
                  <a:srgbClr val="FFC000"/>
                </a:solidFill>
                <a:latin typeface="Calibri" pitchFamily="34" charset="0"/>
              </a:rPr>
              <a:t>level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Timing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:</a:t>
            </a:r>
            <a:r>
              <a:rPr lang="en-US" altLang="it-IT" sz="26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altLang="it-IT" sz="2600" b="1" dirty="0">
                <a:solidFill>
                  <a:schemeClr val="tx2"/>
                </a:solidFill>
                <a:latin typeface="Calibri" pitchFamily="34" charset="0"/>
              </a:rPr>
              <a:t>Jan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2017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-Dec 2019 (ph.1) / Jan 2020–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Dec 2021 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(ph.2)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Partners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9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 coming from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8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 EU regions and representing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13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 cross-border countries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t-IT" sz="2600" b="1" dirty="0" smtClean="0">
                <a:solidFill>
                  <a:schemeClr val="accent2"/>
                </a:solidFill>
                <a:latin typeface="Calibri" pitchFamily="34" charset="0"/>
              </a:rPr>
              <a:t>Policy Instruments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7</a:t>
            </a:r>
            <a:r>
              <a:rPr lang="en-US" altLang="it-IT" sz="2600" dirty="0" smtClean="0">
                <a:solidFill>
                  <a:schemeClr val="tx2"/>
                </a:solidFill>
                <a:latin typeface="Calibri" pitchFamily="34" charset="0"/>
              </a:rPr>
              <a:t> (6 cross-border)</a:t>
            </a:r>
            <a:endParaRPr lang="en-US" altLang="it-IT" sz="2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t-IT" sz="2600" b="1" dirty="0">
                <a:solidFill>
                  <a:schemeClr val="accent2"/>
                </a:solidFill>
                <a:latin typeface="Calibri" pitchFamily="34" charset="0"/>
              </a:rPr>
              <a:t>Funds</a:t>
            </a:r>
            <a:r>
              <a:rPr lang="en-US" altLang="it-IT" sz="2600" dirty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altLang="it-IT" sz="2600" b="1" dirty="0" smtClean="0">
                <a:solidFill>
                  <a:schemeClr val="tx2"/>
                </a:solidFill>
                <a:latin typeface="Calibri" pitchFamily="34" charset="0"/>
              </a:rPr>
              <a:t>1.7 M€</a:t>
            </a:r>
            <a:endParaRPr lang="en-US" altLang="it-IT" sz="2600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altLang="it-IT" sz="2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432000"/>
            <a:ext cx="8229600" cy="562074"/>
          </a:xfrm>
        </p:spPr>
        <p:txBody>
          <a:bodyPr/>
          <a:lstStyle/>
          <a:p>
            <a:r>
              <a:rPr lang="en-GB" sz="3000" b="1" dirty="0" smtClean="0"/>
              <a:t>EPICAH cross-border contexts</a:t>
            </a:r>
            <a:endParaRPr lang="en-GB" sz="30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3" y="985517"/>
            <a:ext cx="6552728" cy="5766401"/>
          </a:xfrm>
          <a:prstGeom prst="rect">
            <a:avLst/>
          </a:prstGeom>
        </p:spPr>
      </p:pic>
      <p:sp>
        <p:nvSpPr>
          <p:cNvPr id="3" name="Stella a 5 punte 2"/>
          <p:cNvSpPr/>
          <p:nvPr/>
        </p:nvSpPr>
        <p:spPr>
          <a:xfrm>
            <a:off x="755576" y="5247616"/>
            <a:ext cx="360040" cy="324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5 punte 17"/>
          <p:cNvSpPr/>
          <p:nvPr/>
        </p:nvSpPr>
        <p:spPr>
          <a:xfrm>
            <a:off x="3203848" y="6416503"/>
            <a:ext cx="360040" cy="324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tella a 5 punte 18"/>
          <p:cNvSpPr/>
          <p:nvPr/>
        </p:nvSpPr>
        <p:spPr>
          <a:xfrm>
            <a:off x="7884368" y="4124320"/>
            <a:ext cx="360040" cy="324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tella a 5 punte 19"/>
          <p:cNvSpPr/>
          <p:nvPr/>
        </p:nvSpPr>
        <p:spPr>
          <a:xfrm>
            <a:off x="7884368" y="4400279"/>
            <a:ext cx="360040" cy="324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tella a 5 punte 20"/>
          <p:cNvSpPr/>
          <p:nvPr/>
        </p:nvSpPr>
        <p:spPr>
          <a:xfrm>
            <a:off x="7812360" y="1981842"/>
            <a:ext cx="360040" cy="324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338849" y="5949280"/>
            <a:ext cx="1167751" cy="522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167243" y="4986380"/>
            <a:ext cx="1167751" cy="522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552220" y="4167497"/>
            <a:ext cx="1167751" cy="522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796136" y="4319897"/>
            <a:ext cx="1167751" cy="522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tella a 5 punte 21"/>
          <p:cNvSpPr/>
          <p:nvPr/>
        </p:nvSpPr>
        <p:spPr>
          <a:xfrm>
            <a:off x="6228184" y="4832327"/>
            <a:ext cx="360040" cy="3248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6284569" y="1883038"/>
            <a:ext cx="1167751" cy="522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6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5" grpId="0" animBg="1"/>
      <p:bldP spid="11" grpId="0" animBg="1"/>
      <p:bldP spid="12" grpId="0" animBg="1"/>
      <p:bldP spid="13" grpId="0" animBg="1"/>
      <p:bldP spid="2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432000"/>
            <a:ext cx="8229600" cy="562074"/>
          </a:xfrm>
        </p:spPr>
        <p:txBody>
          <a:bodyPr/>
          <a:lstStyle/>
          <a:p>
            <a:r>
              <a:rPr lang="en-GB" sz="3000" b="1" dirty="0"/>
              <a:t>EPICAH cross-border contexts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68585"/>
              </p:ext>
            </p:extLst>
          </p:nvPr>
        </p:nvGraphicFramePr>
        <p:xfrm>
          <a:off x="179512" y="1026368"/>
          <a:ext cx="8784976" cy="5715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2245"/>
                <a:gridCol w="4164259"/>
                <a:gridCol w="1296144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N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>
                    <a:solidFill>
                      <a:srgbClr val="6BB2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Partner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>
                    <a:solidFill>
                      <a:srgbClr val="6BB2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Countries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>
                    <a:solidFill>
                      <a:srgbClr val="6BB2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Cross </a:t>
                      </a: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border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Programme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6BB22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Atlantic Axis of Peninsular Northwest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Interreg</a:t>
                      </a:r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VA</a:t>
                      </a:r>
                    </a:p>
                    <a:p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Spain</a:t>
                      </a:r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- Portugal</a:t>
                      </a:r>
                    </a:p>
                    <a:p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(POCTEP)</a:t>
                      </a:r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Atlantic Axis Of Peninsular Northwest (ES)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Iberian Association of Riverside Municipalities of Duero River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Tokaj Wine </a:t>
                      </a:r>
                      <a:r>
                        <a:rPr lang="it-IT" sz="1800" b="1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Region</a:t>
                      </a:r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Nonprofit</a:t>
                      </a:r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LLC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Interreg</a:t>
                      </a:r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VA</a:t>
                      </a:r>
                    </a:p>
                    <a:p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Slovakia</a:t>
                      </a:r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- </a:t>
                      </a:r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Hungary</a:t>
                      </a:r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it-IT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Agency for the development of the </a:t>
                      </a:r>
                      <a:r>
                        <a:rPr lang="en-US" sz="1800" b="1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Empolese</a:t>
                      </a:r>
                      <a:r>
                        <a:rPr lang="en-US" sz="1800" b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Valdelsa</a:t>
                      </a:r>
                      <a:endParaRPr lang="it-IT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1">
                        <a:solidFill>
                          <a:schemeClr val="accent1">
                            <a:lumMod val="50000"/>
                          </a:schemeClr>
                        </a:solidFill>
                        <a:latin typeface="Futura Bk BT" panose="020B0502020204020303" pitchFamily="34" charset="0"/>
                      </a:endParaRPr>
                    </a:p>
                  </a:txBody>
                  <a:tcPr>
                    <a:solidFill>
                      <a:srgbClr val="FFC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Bk BT" panose="020B0502020204020303" pitchFamily="34" charset="0"/>
                        </a:rPr>
                        <a:t>Interreg</a:t>
                      </a:r>
                      <a:r>
                        <a:rPr lang="it-IT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Bk BT" panose="020B0502020204020303" pitchFamily="34" charset="0"/>
                        </a:rPr>
                        <a:t> VA</a:t>
                      </a:r>
                    </a:p>
                    <a:p>
                      <a:r>
                        <a:rPr lang="it-IT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Bk BT" panose="020B0502020204020303" pitchFamily="34" charset="0"/>
                        </a:rPr>
                        <a:t>MARITIME ITA-FRA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utura Bk BT" panose="020B0502020204020303" pitchFamily="34" charset="0"/>
                      </a:endParaRPr>
                    </a:p>
                  </a:txBody>
                  <a:tcPr>
                    <a:solidFill>
                      <a:srgbClr val="FFCC0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Region</a:t>
                      </a:r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of Western Macedonia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ROP 2014-2020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of Region of Western Macedonia</a:t>
                      </a:r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Peipsi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Center for Transboundary Cooperation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Interreg</a:t>
                      </a:r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VA </a:t>
                      </a:r>
                    </a:p>
                    <a:p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Estonia - Latvia</a:t>
                      </a:r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Satu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Mare County Intercommunity Development Association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Interreg</a:t>
                      </a:r>
                      <a:r>
                        <a:rPr lang="it-IT" sz="1600" b="1" baseline="0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VA </a:t>
                      </a:r>
                    </a:p>
                    <a:p>
                      <a:r>
                        <a:rPr lang="it-IT" sz="1600" b="1" baseline="0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Romania - </a:t>
                      </a:r>
                      <a:r>
                        <a:rPr lang="it-IT" sz="1600" b="1" baseline="0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Hungary</a:t>
                      </a:r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Regional Development Agency of the Pilsen Region</a:t>
                      </a:r>
                      <a:endParaRPr lang="it-IT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Interreg</a:t>
                      </a:r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VA</a:t>
                      </a:r>
                      <a:r>
                        <a:rPr lang="it-IT" sz="1600" b="1" baseline="0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Germany/</a:t>
                      </a:r>
                      <a:r>
                        <a:rPr lang="it-IT" sz="1600" b="1" dirty="0" err="1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Bavaria-Czech</a:t>
                      </a:r>
                      <a:r>
                        <a:rPr lang="it-IT" sz="1600" b="1" dirty="0" smtClean="0">
                          <a:solidFill>
                            <a:schemeClr val="tx2"/>
                          </a:solidFill>
                          <a:latin typeface="Futura Bk BT" panose="020B0502020204020303" pitchFamily="34" charset="0"/>
                        </a:rPr>
                        <a:t> Republic</a:t>
                      </a:r>
                      <a:endParaRPr lang="it-IT" sz="1600" b="1" dirty="0">
                        <a:solidFill>
                          <a:schemeClr val="tx2"/>
                        </a:solidFill>
                        <a:latin typeface="Futura Bk BT" panose="020B05020202040203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76191" y="3510168"/>
            <a:ext cx="515889" cy="35088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17005" y="3521577"/>
            <a:ext cx="523148" cy="33947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55" y="4221088"/>
            <a:ext cx="521165" cy="34681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30541" y="1640220"/>
            <a:ext cx="521579" cy="34708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85224" y="5598400"/>
            <a:ext cx="515889" cy="35088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92021" y="6237312"/>
            <a:ext cx="548131" cy="33001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35535" y="5589240"/>
            <a:ext cx="504617" cy="3358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35535" y="2924944"/>
            <a:ext cx="504617" cy="3358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57" y="6237312"/>
            <a:ext cx="531972" cy="3371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06" y="4979943"/>
            <a:ext cx="505696" cy="3212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96" y="2922072"/>
            <a:ext cx="508933" cy="3386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30" y="4941168"/>
            <a:ext cx="539422" cy="36688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4961"/>
            <a:ext cx="537880" cy="3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432000"/>
            <a:ext cx="8229600" cy="562074"/>
          </a:xfrm>
        </p:spPr>
        <p:txBody>
          <a:bodyPr/>
          <a:lstStyle/>
          <a:p>
            <a:r>
              <a:rPr lang="en-GB" sz="3000" b="1" dirty="0" smtClean="0"/>
              <a:t>EPICAH Context</a:t>
            </a:r>
            <a:endParaRPr lang="en-GB" sz="3000" b="1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680544797"/>
              </p:ext>
            </p:extLst>
          </p:nvPr>
        </p:nvGraphicFramePr>
        <p:xfrm>
          <a:off x="323528" y="90872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tangolo arrotondato 6"/>
          <p:cNvSpPr/>
          <p:nvPr/>
        </p:nvSpPr>
        <p:spPr>
          <a:xfrm>
            <a:off x="395536" y="1700808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INTERREGIONAL LEARNING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419872" y="1700808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ACTION PLANS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444208" y="1700808"/>
            <a:ext cx="244827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MONITORING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6200000">
            <a:off x="-951361" y="5322463"/>
            <a:ext cx="254977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TOOLS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323528" y="1340768"/>
            <a:ext cx="5976664" cy="0"/>
          </a:xfrm>
          <a:prstGeom prst="straightConnector1">
            <a:avLst/>
          </a:prstGeom>
          <a:ln w="28575"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87824" y="1063769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PHASE 1</a:t>
            </a:r>
            <a:endParaRPr lang="it-IT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6308576" y="1340768"/>
            <a:ext cx="2655912" cy="0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215583" y="1077669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PHASE 2</a:t>
            </a:r>
            <a:endParaRPr lang="it-IT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91952" y="4551630"/>
            <a:ext cx="8128520" cy="3175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Joint Learning and </a:t>
            </a:r>
            <a:r>
              <a:rPr lang="it-IT" sz="1400" b="1" dirty="0" err="1" smtClean="0">
                <a:solidFill>
                  <a:srgbClr val="002060"/>
                </a:solidFill>
              </a:rPr>
              <a:t>dissemination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events</a:t>
            </a:r>
            <a:r>
              <a:rPr lang="it-IT" sz="1400" dirty="0" smtClean="0">
                <a:solidFill>
                  <a:srgbClr val="002060"/>
                </a:solidFill>
              </a:rPr>
              <a:t>: workshops, </a:t>
            </a:r>
            <a:r>
              <a:rPr lang="it-IT" sz="1400" dirty="0" err="1" smtClean="0">
                <a:solidFill>
                  <a:srgbClr val="002060"/>
                </a:solidFill>
              </a:rPr>
              <a:t>thematic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seminars</a:t>
            </a:r>
            <a:r>
              <a:rPr lang="it-IT" sz="1400" dirty="0" smtClean="0">
                <a:solidFill>
                  <a:srgbClr val="002060"/>
                </a:solidFill>
              </a:rPr>
              <a:t>, </a:t>
            </a:r>
            <a:r>
              <a:rPr lang="it-IT" sz="1400" dirty="0" err="1" smtClean="0">
                <a:solidFill>
                  <a:srgbClr val="002060"/>
                </a:solidFill>
              </a:rPr>
              <a:t>study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visits</a:t>
            </a:r>
            <a:r>
              <a:rPr lang="it-IT" sz="1400" dirty="0" smtClean="0">
                <a:solidFill>
                  <a:srgbClr val="002060"/>
                </a:solidFill>
              </a:rPr>
              <a:t> and </a:t>
            </a:r>
            <a:r>
              <a:rPr lang="it-IT" sz="1400" dirty="0" err="1" smtClean="0">
                <a:solidFill>
                  <a:srgbClr val="002060"/>
                </a:solidFill>
              </a:rPr>
              <a:t>surveys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83568" y="4191590"/>
            <a:ext cx="8280920" cy="3175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solidFill>
                  <a:srgbClr val="002060"/>
                </a:solidFill>
              </a:rPr>
              <a:t>External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>
                <a:solidFill>
                  <a:srgbClr val="002060"/>
                </a:solidFill>
              </a:rPr>
              <a:t>E</a:t>
            </a:r>
            <a:r>
              <a:rPr lang="it-IT" sz="1400" b="1" dirty="0" smtClean="0">
                <a:solidFill>
                  <a:srgbClr val="002060"/>
                </a:solidFill>
              </a:rPr>
              <a:t>xpert </a:t>
            </a:r>
            <a:r>
              <a:rPr lang="it-IT" sz="1400" b="1" dirty="0" err="1">
                <a:solidFill>
                  <a:srgbClr val="002060"/>
                </a:solidFill>
              </a:rPr>
              <a:t>S</a:t>
            </a:r>
            <a:r>
              <a:rPr lang="it-IT" sz="1400" b="1" dirty="0" err="1" smtClean="0">
                <a:solidFill>
                  <a:srgbClr val="002060"/>
                </a:solidFill>
              </a:rPr>
              <a:t>upport</a:t>
            </a:r>
            <a:r>
              <a:rPr lang="it-IT" sz="1400" b="1" dirty="0" smtClean="0">
                <a:solidFill>
                  <a:srgbClr val="002060"/>
                </a:solidFill>
              </a:rPr>
              <a:t>: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Tourism</a:t>
            </a:r>
            <a:r>
              <a:rPr lang="it-IT" sz="1400" dirty="0" smtClean="0">
                <a:solidFill>
                  <a:srgbClr val="002060"/>
                </a:solidFill>
              </a:rPr>
              <a:t>, Heritage </a:t>
            </a:r>
            <a:r>
              <a:rPr lang="it-IT" sz="1400" dirty="0" err="1" smtClean="0">
                <a:solidFill>
                  <a:srgbClr val="002060"/>
                </a:solidFill>
              </a:rPr>
              <a:t>preservation</a:t>
            </a:r>
            <a:r>
              <a:rPr lang="it-IT" sz="1400" dirty="0" smtClean="0">
                <a:solidFill>
                  <a:srgbClr val="002060"/>
                </a:solidFill>
              </a:rPr>
              <a:t> and cross-</a:t>
            </a:r>
            <a:r>
              <a:rPr lang="it-IT" sz="1400" dirty="0" err="1" smtClean="0">
                <a:solidFill>
                  <a:srgbClr val="002060"/>
                </a:solidFill>
              </a:rPr>
              <a:t>border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policies</a:t>
            </a:r>
            <a:r>
              <a:rPr lang="it-IT" sz="1400" dirty="0" smtClean="0">
                <a:solidFill>
                  <a:srgbClr val="002060"/>
                </a:solidFill>
              </a:rPr>
              <a:t> and </a:t>
            </a:r>
            <a:r>
              <a:rPr lang="it-IT" sz="1400" dirty="0" err="1" smtClean="0">
                <a:solidFill>
                  <a:srgbClr val="002060"/>
                </a:solidFill>
              </a:rPr>
              <a:t>programmes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83568" y="4941168"/>
            <a:ext cx="5616624" cy="3175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Local (</a:t>
            </a:r>
            <a:r>
              <a:rPr lang="it-IT" sz="1400" dirty="0" err="1" smtClean="0">
                <a:solidFill>
                  <a:srgbClr val="002060"/>
                </a:solidFill>
              </a:rPr>
              <a:t>regional</a:t>
            </a:r>
            <a:r>
              <a:rPr lang="it-IT" sz="1400" dirty="0" smtClean="0">
                <a:solidFill>
                  <a:srgbClr val="002060"/>
                </a:solidFill>
              </a:rPr>
              <a:t>) </a:t>
            </a:r>
            <a:r>
              <a:rPr lang="it-IT" sz="1400" b="1" dirty="0" smtClean="0">
                <a:solidFill>
                  <a:srgbClr val="002060"/>
                </a:solidFill>
              </a:rPr>
              <a:t>stakeholder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groups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71600" y="5674260"/>
            <a:ext cx="5328592" cy="3175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Cross-</a:t>
            </a:r>
            <a:r>
              <a:rPr lang="it-IT" sz="1400" dirty="0" err="1" smtClean="0">
                <a:solidFill>
                  <a:srgbClr val="002060"/>
                </a:solidFill>
              </a:rPr>
              <a:t>border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 smtClean="0">
                <a:solidFill>
                  <a:srgbClr val="002060"/>
                </a:solidFill>
              </a:rPr>
              <a:t>initiatives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>
                <a:solidFill>
                  <a:srgbClr val="002060"/>
                </a:solidFill>
              </a:rPr>
              <a:t>and </a:t>
            </a:r>
            <a:r>
              <a:rPr lang="it-IT" sz="1400" b="1" smtClean="0">
                <a:solidFill>
                  <a:srgbClr val="002060"/>
                </a:solidFill>
              </a:rPr>
              <a:t>Inter-</a:t>
            </a:r>
            <a:r>
              <a:rPr lang="it-IT" sz="1400" b="1" dirty="0" err="1" smtClean="0">
                <a:solidFill>
                  <a:srgbClr val="002060"/>
                </a:solidFill>
              </a:rPr>
              <a:t>parliamentary</a:t>
            </a:r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dirty="0">
                <a:solidFill>
                  <a:srgbClr val="002060"/>
                </a:solidFill>
              </a:rPr>
              <a:t>forum 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83568" y="5330706"/>
            <a:ext cx="7776864" cy="3175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rgbClr val="002060"/>
                </a:solidFill>
              </a:rPr>
              <a:t>Sharing</a:t>
            </a:r>
            <a:r>
              <a:rPr lang="it-IT" sz="1400" dirty="0" smtClean="0">
                <a:solidFill>
                  <a:srgbClr val="002060"/>
                </a:solidFill>
              </a:rPr>
              <a:t> of </a:t>
            </a:r>
            <a:r>
              <a:rPr lang="it-IT" sz="1400" b="1" dirty="0" err="1">
                <a:solidFill>
                  <a:srgbClr val="002060"/>
                </a:solidFill>
              </a:rPr>
              <a:t>G</a:t>
            </a:r>
            <a:r>
              <a:rPr lang="it-IT" sz="1400" b="1" dirty="0" err="1" smtClean="0">
                <a:solidFill>
                  <a:srgbClr val="002060"/>
                </a:solidFill>
              </a:rPr>
              <a:t>ood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P</a:t>
            </a:r>
            <a:r>
              <a:rPr lang="it-IT" sz="1400" b="1" dirty="0" err="1" smtClean="0">
                <a:solidFill>
                  <a:srgbClr val="002060"/>
                </a:solidFill>
              </a:rPr>
              <a:t>ractices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187624" y="6063798"/>
            <a:ext cx="7776864" cy="3175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>
                <a:solidFill>
                  <a:srgbClr val="002060"/>
                </a:solidFill>
              </a:rPr>
              <a:t>Cooperation</a:t>
            </a:r>
            <a:r>
              <a:rPr lang="it-IT" sz="1400" dirty="0" smtClean="0">
                <a:solidFill>
                  <a:srgbClr val="002060"/>
                </a:solidFill>
              </a:rPr>
              <a:t> with cross-</a:t>
            </a:r>
            <a:r>
              <a:rPr lang="it-IT" sz="1400" dirty="0" err="1" smtClean="0">
                <a:solidFill>
                  <a:srgbClr val="002060"/>
                </a:solidFill>
              </a:rPr>
              <a:t>border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err="1" smtClean="0">
                <a:solidFill>
                  <a:srgbClr val="002060"/>
                </a:solidFill>
              </a:rPr>
              <a:t>programmes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Action </a:t>
            </a:r>
            <a:r>
              <a:rPr lang="it-IT" sz="14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Plans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83568" y="6423838"/>
            <a:ext cx="7776864" cy="3175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Policy Learning Platform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1619672" y="12687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8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73" y="6046019"/>
            <a:ext cx="2315431" cy="76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432000"/>
            <a:ext cx="8229600" cy="562074"/>
          </a:xfrm>
        </p:spPr>
        <p:txBody>
          <a:bodyPr/>
          <a:lstStyle/>
          <a:p>
            <a:r>
              <a:rPr lang="en-GB" sz="3000" b="1" dirty="0" smtClean="0"/>
              <a:t>EPICAH + MARITIME: how to cooperate</a:t>
            </a:r>
            <a:endParaRPr lang="en-GB" sz="3000" b="1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804788651"/>
              </p:ext>
            </p:extLst>
          </p:nvPr>
        </p:nvGraphicFramePr>
        <p:xfrm>
          <a:off x="323528" y="908720"/>
          <a:ext cx="8640960" cy="324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arrotondato 6"/>
          <p:cNvSpPr/>
          <p:nvPr/>
        </p:nvSpPr>
        <p:spPr>
          <a:xfrm>
            <a:off x="395536" y="1556792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INTERREGIONAL LEARNING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419872" y="1556792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ACTION PLANS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444208" y="1556792"/>
            <a:ext cx="244827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MONITORING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323528" y="1340768"/>
            <a:ext cx="5976664" cy="0"/>
          </a:xfrm>
          <a:prstGeom prst="straightConnector1">
            <a:avLst/>
          </a:prstGeom>
          <a:ln w="28575"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87824" y="1063769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PHASE 1</a:t>
            </a:r>
            <a:endParaRPr lang="it-IT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6308576" y="1340768"/>
            <a:ext cx="2655912" cy="0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215583" y="1077669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PHASE 2</a:t>
            </a:r>
            <a:endParaRPr lang="it-IT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9003" y="3517587"/>
            <a:ext cx="868950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Effective </a:t>
            </a:r>
            <a:r>
              <a:rPr lang="en-US" sz="1700" b="1" dirty="0"/>
              <a:t>participation</a:t>
            </a:r>
            <a:r>
              <a:rPr lang="en-US" sz="1700" dirty="0"/>
              <a:t> (including support for the </a:t>
            </a:r>
            <a:r>
              <a:rPr lang="en-US" sz="1700" dirty="0" smtClean="0"/>
              <a:t>coordination by ASEV) </a:t>
            </a:r>
            <a:r>
              <a:rPr lang="en-US" sz="1700" b="1" dirty="0" smtClean="0"/>
              <a:t>to </a:t>
            </a:r>
            <a:r>
              <a:rPr lang="en-US" sz="1700" b="1" dirty="0"/>
              <a:t>the </a:t>
            </a:r>
            <a:r>
              <a:rPr lang="en-US" sz="1700" b="1" dirty="0" smtClean="0"/>
              <a:t>MARITIME </a:t>
            </a:r>
            <a:r>
              <a:rPr lang="en-US" sz="1700" b="1" dirty="0"/>
              <a:t>cluster/thematic pole</a:t>
            </a:r>
            <a:r>
              <a:rPr lang="en-US" sz="1700" dirty="0"/>
              <a:t> on </a:t>
            </a:r>
            <a:r>
              <a:rPr lang="en-US" sz="1700" dirty="0" smtClean="0"/>
              <a:t>blue (green) growth by </a:t>
            </a:r>
            <a:r>
              <a:rPr lang="en-US" sz="1700" b="1" dirty="0" smtClean="0"/>
              <a:t>sustainable tourism</a:t>
            </a:r>
          </a:p>
          <a:p>
            <a:endParaRPr lang="en-US" sz="1700" dirty="0"/>
          </a:p>
        </p:txBody>
      </p:sp>
      <p:sp>
        <p:nvSpPr>
          <p:cNvPr id="5" name="Rettangolo 4"/>
          <p:cNvSpPr/>
          <p:nvPr/>
        </p:nvSpPr>
        <p:spPr>
          <a:xfrm>
            <a:off x="407270" y="5314667"/>
            <a:ext cx="772808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Open and </a:t>
            </a:r>
            <a:r>
              <a:rPr lang="en-US" sz="1700" b="1" dirty="0"/>
              <a:t>bilateral participation</a:t>
            </a:r>
            <a:r>
              <a:rPr lang="en-US" sz="1700" dirty="0"/>
              <a:t> to exchange workshops and </a:t>
            </a:r>
            <a:r>
              <a:rPr lang="en-US" sz="1700" dirty="0" smtClean="0"/>
              <a:t>seminars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07270" y="4945335"/>
            <a:ext cx="73905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Involvement</a:t>
            </a:r>
            <a:r>
              <a:rPr lang="en-US" sz="1700" dirty="0"/>
              <a:t> </a:t>
            </a:r>
            <a:r>
              <a:rPr lang="en-US" sz="1700" b="1" dirty="0"/>
              <a:t>of</a:t>
            </a:r>
            <a:r>
              <a:rPr lang="en-US" sz="1700" dirty="0"/>
              <a:t> several </a:t>
            </a:r>
            <a:r>
              <a:rPr lang="en-US" sz="1700" b="1" dirty="0"/>
              <a:t>stakeholders</a:t>
            </a:r>
            <a:r>
              <a:rPr lang="en-US" sz="1700" dirty="0"/>
              <a:t> </a:t>
            </a:r>
            <a:r>
              <a:rPr lang="en-US" sz="1700" dirty="0" smtClean="0"/>
              <a:t>of the </a:t>
            </a:r>
            <a:r>
              <a:rPr lang="en-US" sz="1700" dirty="0"/>
              <a:t>cross-border area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07270" y="4225473"/>
            <a:ext cx="8917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Sharing of practices</a:t>
            </a:r>
            <a:r>
              <a:rPr lang="en-US" sz="1700" dirty="0"/>
              <a:t>, </a:t>
            </a:r>
            <a:r>
              <a:rPr lang="en-US" sz="1700" dirty="0" smtClean="0"/>
              <a:t>knowledge</a:t>
            </a:r>
            <a:r>
              <a:rPr lang="en-US" sz="1700" dirty="0"/>
              <a:t>, solutions </a:t>
            </a:r>
            <a:r>
              <a:rPr lang="en-US" sz="1700" dirty="0" smtClean="0"/>
              <a:t>coming from other cross border </a:t>
            </a:r>
            <a:r>
              <a:rPr lang="en-US" sz="1700" dirty="0" err="1" smtClean="0"/>
              <a:t>programmes</a:t>
            </a:r>
            <a:r>
              <a:rPr lang="en-US" sz="1700" dirty="0" smtClean="0"/>
              <a:t> </a:t>
            </a:r>
            <a:r>
              <a:rPr lang="en-US" sz="1700" dirty="0" smtClean="0">
                <a:sym typeface="Wingdings" panose="05000000000000000000" pitchFamily="2" charset="2"/>
              </a:rPr>
              <a:t> </a:t>
            </a:r>
            <a:r>
              <a:rPr lang="en-US" sz="1700" b="1" dirty="0" smtClean="0">
                <a:sym typeface="Wingdings" panose="05000000000000000000" pitchFamily="2" charset="2"/>
              </a:rPr>
              <a:t>specific</a:t>
            </a:r>
            <a:r>
              <a:rPr lang="en-US" sz="1700" dirty="0" smtClean="0">
                <a:sym typeface="Wingdings" panose="05000000000000000000" pitchFamily="2" charset="2"/>
              </a:rPr>
              <a:t> </a:t>
            </a:r>
            <a:r>
              <a:rPr lang="en-US" sz="1700" b="1" dirty="0" smtClean="0">
                <a:sym typeface="Wingdings" panose="05000000000000000000" pitchFamily="2" charset="2"/>
              </a:rPr>
              <a:t>focus</a:t>
            </a:r>
            <a:r>
              <a:rPr lang="en-US" sz="1700" dirty="0" smtClean="0">
                <a:sym typeface="Wingdings" panose="05000000000000000000" pitchFamily="2" charset="2"/>
              </a:rPr>
              <a:t> on MARITIME needs and context</a:t>
            </a:r>
            <a:endParaRPr lang="en-US" sz="1700" dirty="0"/>
          </a:p>
        </p:txBody>
      </p:sp>
      <p:sp>
        <p:nvSpPr>
          <p:cNvPr id="15" name="Rettangolo 14"/>
          <p:cNvSpPr/>
          <p:nvPr/>
        </p:nvSpPr>
        <p:spPr>
          <a:xfrm>
            <a:off x="407270" y="5734997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Integration of </a:t>
            </a:r>
            <a:r>
              <a:rPr lang="en-US" sz="1700" b="1" dirty="0"/>
              <a:t>common </a:t>
            </a:r>
            <a:r>
              <a:rPr lang="en-US" sz="1700" b="1" dirty="0" smtClean="0"/>
              <a:t>policy recommendations</a:t>
            </a:r>
            <a:r>
              <a:rPr lang="en-US" sz="1700" dirty="0" smtClean="0"/>
              <a:t> and topics in the EPICAH’s Action Plans and documentation </a:t>
            </a:r>
            <a:r>
              <a:rPr lang="en-US" sz="1700" b="1" dirty="0" smtClean="0"/>
              <a:t>addressed to EC</a:t>
            </a:r>
            <a:r>
              <a:rPr lang="en-US" sz="1700" dirty="0" smtClean="0"/>
              <a:t>  </a:t>
            </a:r>
            <a:endParaRPr lang="en-US" sz="1700" dirty="0"/>
          </a:p>
        </p:txBody>
      </p:sp>
      <p:sp>
        <p:nvSpPr>
          <p:cNvPr id="26" name="Rettangolo 25"/>
          <p:cNvSpPr/>
          <p:nvPr/>
        </p:nvSpPr>
        <p:spPr>
          <a:xfrm>
            <a:off x="395536" y="6387425"/>
            <a:ext cx="73905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/>
              <a:t>WHAT ELSE …… ?</a:t>
            </a:r>
            <a:endParaRPr lang="en-US" sz="1700" dirty="0"/>
          </a:p>
        </p:txBody>
      </p:sp>
      <p:sp>
        <p:nvSpPr>
          <p:cNvPr id="27" name="Rettangolo 26"/>
          <p:cNvSpPr/>
          <p:nvPr/>
        </p:nvSpPr>
        <p:spPr>
          <a:xfrm>
            <a:off x="-1241" y="3318965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  <a:sym typeface="Wingdings"/>
              </a:rPr>
              <a:t></a:t>
            </a:r>
            <a:endParaRPr lang="it-IT" sz="3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5496" y="4078813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  <a:sym typeface="Wingdings"/>
              </a:rPr>
              <a:t></a:t>
            </a:r>
            <a:endParaRPr lang="it-IT" sz="3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35496" y="4797152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89CC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  <a:sym typeface="Wingdings"/>
              </a:rPr>
              <a:t></a:t>
            </a:r>
            <a:endParaRPr lang="it-IT" sz="3600" b="1" dirty="0">
              <a:solidFill>
                <a:srgbClr val="89CC4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5496" y="5158933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89CC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  <a:sym typeface="Wingdings"/>
              </a:rPr>
              <a:t></a:t>
            </a:r>
            <a:endParaRPr lang="it-IT" sz="3600" b="1" dirty="0">
              <a:solidFill>
                <a:srgbClr val="89CC4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35496" y="5590981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  <a:sym typeface="Wingdings"/>
              </a:rPr>
              <a:t></a:t>
            </a:r>
            <a:endParaRPr lang="it-IT" sz="3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35496" y="6239053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Adobe Gothic Std B" pitchFamily="34" charset="-128"/>
                <a:cs typeface="Aharoni" panose="02010803020104030203" pitchFamily="2" charset="-79"/>
                <a:sym typeface="Wingdings"/>
              </a:rPr>
              <a:t></a:t>
            </a:r>
            <a:endParaRPr lang="it-IT" sz="3600" b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1619672" y="12687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VIRONMENT_project (1)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05D65F07-19CD-4D2F-BA97-D0601F155F5A}" vid="{4536D859-83D1-4574-957A-3289E5A1357C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05D65F07-19CD-4D2F-BA97-D0601F155F5A}" vid="{428B5FC4-4702-4746-B5A8-717164ECBFD1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05D65F07-19CD-4D2F-BA97-D0601F155F5A}" vid="{9EAE628B-2A18-445A-91E2-68C7600A2E34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NOVATION_project" id="{05D65F07-19CD-4D2F-BA97-D0601F155F5A}" vid="{966F5CDC-CA40-4544-85D6-D6EA1A4E6A60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ENVIRONMENT_project (1)</Template>
  <TotalTime>9720</TotalTime>
  <Words>701</Words>
  <Application>Microsoft Office PowerPoint</Application>
  <PresentationFormat>Presentazione su schermo (4:3)</PresentationFormat>
  <Paragraphs>117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ENVIRONMENT_project (1)</vt:lpstr>
      <vt:lpstr>CONTENT page</vt:lpstr>
      <vt:lpstr>IMAGE</vt:lpstr>
      <vt:lpstr>BLOCK page </vt:lpstr>
      <vt:lpstr>Effectiveness of Policy Instruments for Cross-border Advancement in Heritage</vt:lpstr>
      <vt:lpstr>The INTERREG EUROPE Framework</vt:lpstr>
      <vt:lpstr>Interregional Cooperation Projects</vt:lpstr>
      <vt:lpstr>INTERREG EUROPE Wordcloud</vt:lpstr>
      <vt:lpstr>EPICAH in a nutshell</vt:lpstr>
      <vt:lpstr>EPICAH cross-border contexts</vt:lpstr>
      <vt:lpstr>EPICAH cross-border contexts</vt:lpstr>
      <vt:lpstr>EPICAH Context</vt:lpstr>
      <vt:lpstr>EPICAH + MARITIME: how to cooperate</vt:lpstr>
      <vt:lpstr>IE Policy Learning Platform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Sabatini</dc:creator>
  <cp:lastModifiedBy>Lorenzo Sabatini</cp:lastModifiedBy>
  <cp:revision>172</cp:revision>
  <dcterms:created xsi:type="dcterms:W3CDTF">2016-10-24T14:53:47Z</dcterms:created>
  <dcterms:modified xsi:type="dcterms:W3CDTF">2017-11-14T13:00:29Z</dcterms:modified>
</cp:coreProperties>
</file>