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3" r:id="rId3"/>
    <p:sldId id="286" r:id="rId4"/>
    <p:sldId id="294" r:id="rId5"/>
    <p:sldId id="296" r:id="rId6"/>
    <p:sldId id="295" r:id="rId7"/>
    <p:sldId id="299" r:id="rId8"/>
    <p:sldId id="300" r:id="rId9"/>
    <p:sldId id="279" r:id="rId1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486"/>
    <a:srgbClr val="4470B4"/>
    <a:srgbClr val="98C222"/>
    <a:srgbClr val="159961"/>
    <a:srgbClr val="EDC62B"/>
    <a:srgbClr val="CB4F88"/>
    <a:srgbClr val="79BCCD"/>
    <a:srgbClr val="9FAEE5"/>
    <a:srgbClr val="8A1F5A"/>
    <a:srgbClr val="CA4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84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16/11/2017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18451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Rome – agenda, phase </a:t>
            </a:r>
            <a:r>
              <a:rPr lang="fr-FR" dirty="0" err="1"/>
              <a:t>draft</a:t>
            </a:r>
            <a:r>
              <a:rPr lang="fr-FR" dirty="0"/>
              <a:t>,</a:t>
            </a:r>
            <a:r>
              <a:rPr lang="fr-FR" baseline="0" dirty="0"/>
              <a:t> réunion PH Athènes semaine prochaine pour présenter les résultats et valider concept – potentiellement donner une certaine visibilité aux projets liés – propositions concrètes?</a:t>
            </a:r>
          </a:p>
          <a:p>
            <a:r>
              <a:rPr lang="fr-FR" baseline="0" dirty="0" err="1"/>
              <a:t>Panoramed</a:t>
            </a:r>
            <a:r>
              <a:rPr lang="fr-FR" baseline="0" dirty="0"/>
              <a:t> – </a:t>
            </a:r>
            <a:r>
              <a:rPr lang="fr-FR" baseline="0" dirty="0" err="1"/>
              <a:t>HPs</a:t>
            </a:r>
            <a:r>
              <a:rPr lang="fr-FR" baseline="0" dirty="0"/>
              <a:t> impliqués dans les activités / production de Pano – travail structuré avec communautés autres </a:t>
            </a:r>
            <a:r>
              <a:rPr lang="fr-FR" baseline="0" dirty="0" err="1"/>
              <a:t>progs</a:t>
            </a:r>
            <a:r>
              <a:rPr lang="fr-FR" baseline="0" dirty="0"/>
              <a:t>, </a:t>
            </a:r>
            <a:r>
              <a:rPr lang="fr-FR" baseline="0" dirty="0" err="1"/>
              <a:t>HPs</a:t>
            </a:r>
            <a:r>
              <a:rPr lang="fr-FR" baseline="0" dirty="0"/>
              <a:t> à faire le lien et apporter des inputs des autres </a:t>
            </a:r>
            <a:r>
              <a:rPr lang="fr-FR" baseline="0" dirty="0" err="1"/>
              <a:t>progs</a:t>
            </a:r>
            <a:endParaRPr lang="fr-FR" baseline="0" dirty="0"/>
          </a:p>
          <a:p>
            <a:r>
              <a:rPr lang="fr-FR" baseline="0" dirty="0"/>
              <a:t>CAPITALISATION = INPUT AT POLICY LEVEL</a:t>
            </a:r>
          </a:p>
          <a:p>
            <a:r>
              <a:rPr lang="fr-FR" baseline="0" dirty="0"/>
              <a:t>Dernière étape – conjointe = communautés de plusieurs programmes + </a:t>
            </a:r>
            <a:r>
              <a:rPr lang="fr-FR" baseline="0" dirty="0" err="1"/>
              <a:t>Panoramed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091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95934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twitt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11"/>
          <p:cNvSpPr txBox="1"/>
          <p:nvPr/>
        </p:nvSpPr>
        <p:spPr>
          <a:xfrm>
            <a:off x="0" y="4365104"/>
            <a:ext cx="9144000" cy="1656184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fr-FR" sz="3200" b="1" dirty="0" err="1">
                <a:solidFill>
                  <a:srgbClr val="EDC62B"/>
                </a:solidFill>
                <a:latin typeface="Montserrat" panose="02000505000000020004" pitchFamily="2" charset="0"/>
              </a:rPr>
              <a:t>Interreg</a:t>
            </a:r>
            <a:r>
              <a:rPr lang="fr-FR" sz="3200" b="1" dirty="0">
                <a:solidFill>
                  <a:srgbClr val="EDC62B"/>
                </a:solidFill>
                <a:latin typeface="Montserrat" panose="02000505000000020004" pitchFamily="2" charset="0"/>
              </a:rPr>
              <a:t> MED </a:t>
            </a:r>
          </a:p>
          <a:p>
            <a:pPr algn="ctr">
              <a:buNone/>
            </a:pPr>
            <a:r>
              <a:rPr lang="fr-FR" sz="2400" dirty="0">
                <a:solidFill>
                  <a:schemeClr val="bg1"/>
                </a:solidFill>
                <a:latin typeface="Montserrat" panose="02000505000000020004"/>
              </a:rPr>
              <a:t>Nicolas Garnier</a:t>
            </a:r>
          </a:p>
          <a:p>
            <a:pPr algn="ctr">
              <a:buNone/>
            </a:pPr>
            <a:r>
              <a:rPr lang="fr-FR" sz="2400" dirty="0">
                <a:solidFill>
                  <a:schemeClr val="bg1"/>
                </a:solidFill>
                <a:latin typeface="Montserrat" panose="02000505000000020004"/>
              </a:rPr>
              <a:t>IT-FR </a:t>
            </a:r>
            <a:r>
              <a:rPr lang="fr-FR" sz="2400" dirty="0" err="1">
                <a:solidFill>
                  <a:schemeClr val="bg1"/>
                </a:solidFill>
                <a:latin typeface="Montserrat" panose="02000505000000020004"/>
              </a:rPr>
              <a:t>Marittimo</a:t>
            </a:r>
            <a:r>
              <a:rPr lang="fr-FR" sz="2400" dirty="0">
                <a:solidFill>
                  <a:schemeClr val="bg1"/>
                </a:solidFill>
                <a:latin typeface="Montserrat" panose="02000505000000020004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Montserrat" panose="02000505000000020004"/>
              </a:rPr>
              <a:t>Annual</a:t>
            </a:r>
            <a:r>
              <a:rPr lang="fr-FR" sz="2400" dirty="0">
                <a:solidFill>
                  <a:schemeClr val="bg1"/>
                </a:solidFill>
                <a:latin typeface="Montserrat" panose="02000505000000020004"/>
              </a:rPr>
              <a:t> Event, 16 </a:t>
            </a:r>
            <a:r>
              <a:rPr lang="fr-FR" sz="2400" dirty="0" err="1">
                <a:solidFill>
                  <a:schemeClr val="bg1"/>
                </a:solidFill>
                <a:latin typeface="Montserrat" panose="02000505000000020004"/>
              </a:rPr>
              <a:t>November</a:t>
            </a:r>
            <a:r>
              <a:rPr lang="fr-FR" sz="2400" dirty="0">
                <a:solidFill>
                  <a:schemeClr val="bg1"/>
                </a:solidFill>
                <a:latin typeface="Montserrat" panose="02000505000000020004"/>
              </a:rPr>
              <a:t> 2017, </a:t>
            </a:r>
            <a:r>
              <a:rPr lang="fr-FR" sz="2400" dirty="0" err="1">
                <a:solidFill>
                  <a:schemeClr val="bg1"/>
                </a:solidFill>
                <a:latin typeface="Montserrat" panose="02000505000000020004"/>
              </a:rPr>
              <a:t>Genoa</a:t>
            </a:r>
            <a:endParaRPr lang="fr-FR" sz="2400" dirty="0">
              <a:solidFill>
                <a:schemeClr val="bg1"/>
              </a:solidFill>
              <a:latin typeface="Montserrat" panose="02000505000000020004"/>
            </a:endParaRPr>
          </a:p>
          <a:p>
            <a:pPr algn="ctr">
              <a:buNone/>
            </a:pPr>
            <a:r>
              <a:rPr lang="fr-FR" sz="2400" dirty="0">
                <a:solidFill>
                  <a:schemeClr val="bg1"/>
                </a:solidFill>
                <a:latin typeface="Montserrat" panose="02000505000000020004"/>
              </a:rPr>
              <a:t> </a:t>
            </a:r>
            <a:endParaRPr lang="fr-FR" sz="2800" dirty="0">
              <a:solidFill>
                <a:schemeClr val="bg1"/>
              </a:solidFill>
              <a:latin typeface="Montserrat" panose="02000505000000020004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80112" y="6269136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Montserrat" panose="02000505000000020004" pitchFamily="2" charset="0"/>
              </a:rPr>
              <a:t>Programme </a:t>
            </a:r>
            <a:r>
              <a:rPr lang="fr-FR" sz="1100" dirty="0" err="1">
                <a:solidFill>
                  <a:schemeClr val="bg1"/>
                </a:solidFill>
                <a:latin typeface="Montserrat" panose="02000505000000020004" pitchFamily="2" charset="0"/>
              </a:rPr>
              <a:t>co-financé</a:t>
            </a:r>
            <a:r>
              <a:rPr lang="fr-FR" sz="1100" dirty="0">
                <a:solidFill>
                  <a:schemeClr val="bg1"/>
                </a:solidFill>
                <a:latin typeface="Montserrat" panose="02000505000000020004" pitchFamily="2" charset="0"/>
              </a:rPr>
              <a:t> par le Fonds </a:t>
            </a:r>
            <a:br>
              <a:rPr lang="fr-FR" sz="1100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r>
              <a:rPr lang="fr-FR" sz="1100" dirty="0">
                <a:solidFill>
                  <a:schemeClr val="bg1"/>
                </a:solidFill>
                <a:latin typeface="Montserrat" panose="02000505000000020004" pitchFamily="2" charset="0"/>
              </a:rPr>
              <a:t>Européen de Développement Régional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94077" y="2060848"/>
            <a:ext cx="212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4470B4"/>
              </a:buClr>
              <a:buSzPct val="100000"/>
            </a:pP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Etats des régions côtières de la Méditerranée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530" y="2114670"/>
            <a:ext cx="9673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4470B4"/>
                </a:solidFill>
                <a:latin typeface="Montserrat" panose="02000505000000020004" pitchFamily="2" charset="0"/>
              </a:rPr>
              <a:t>13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15187" y="3297178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4470B4"/>
                </a:solidFill>
                <a:latin typeface="Montserrat" panose="02000505000000020004" pitchFamily="2" charset="0"/>
              </a:rPr>
              <a:t>3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15187" y="3981302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CB4F88"/>
                </a:solidFill>
                <a:latin typeface="Montserrat" panose="02000505000000020004" pitchFamily="2" charset="0"/>
              </a:rPr>
              <a:t>3</a:t>
            </a:r>
            <a:endParaRPr lang="fr-FR" sz="3200" dirty="0">
              <a:solidFill>
                <a:srgbClr val="CB4F8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170" y="3358733"/>
            <a:ext cx="2147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Candidats/potentiels </a:t>
            </a:r>
          </a:p>
          <a:p>
            <a:pPr>
              <a:buClr>
                <a:srgbClr val="C00000"/>
              </a:buClr>
              <a:buSzPct val="100000"/>
            </a:pP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Candidats à l’UE : pays (IAP)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2170" y="4042857"/>
            <a:ext cx="2126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1200" dirty="0">
                <a:solidFill>
                  <a:srgbClr val="CB4F88"/>
                </a:solidFill>
                <a:latin typeface="Montserrat" panose="02000505000000020004" pitchFamily="2" charset="0"/>
              </a:rPr>
              <a:t>Nouvelles régions de coopération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33773" y="116632"/>
            <a:ext cx="433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Le Programme </a:t>
            </a:r>
            <a:r>
              <a:rPr lang="fr-FR" b="1" dirty="0" err="1">
                <a:solidFill>
                  <a:srgbClr val="4470B4"/>
                </a:solidFill>
                <a:latin typeface="Montserrat" panose="02000505000000020004" pitchFamily="2" charset="0"/>
              </a:rPr>
              <a:t>Interreg</a:t>
            </a: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 MED</a:t>
            </a:r>
          </a:p>
          <a:p>
            <a:pPr>
              <a:buNone/>
            </a:pPr>
            <a:r>
              <a:rPr lang="fr-FR" dirty="0">
                <a:solidFill>
                  <a:srgbClr val="002060"/>
                </a:solidFill>
                <a:latin typeface="Montserrat" panose="02000505000000020004"/>
              </a:rPr>
              <a:t>2014-2020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126503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espace de coopération, chiffres et éléments clés 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1" y="0"/>
            <a:ext cx="0" cy="12588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00" y="1103706"/>
            <a:ext cx="6134036" cy="4797152"/>
          </a:xfrm>
          <a:prstGeom prst="rect">
            <a:avLst/>
          </a:prstGeom>
        </p:spPr>
      </p:pic>
      <p:sp>
        <p:nvSpPr>
          <p:cNvPr id="16" name="Arrondir un rectangle avec un coin diagonal 15"/>
          <p:cNvSpPr/>
          <p:nvPr/>
        </p:nvSpPr>
        <p:spPr>
          <a:xfrm>
            <a:off x="26828" y="5682202"/>
            <a:ext cx="3971359" cy="1064753"/>
          </a:xfrm>
          <a:prstGeom prst="round2DiagRect">
            <a:avLst/>
          </a:prstGeom>
          <a:solidFill>
            <a:srgbClr val="30A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b="1" dirty="0">
                <a:latin typeface="Montserrat" panose="02000505000000020004"/>
              </a:rPr>
              <a:t>. </a:t>
            </a:r>
            <a:r>
              <a:rPr lang="fr-FR" sz="1200" dirty="0">
                <a:latin typeface="Montserrat" panose="02000505000000020004"/>
              </a:rPr>
              <a:t>Financement total = </a:t>
            </a:r>
            <a:r>
              <a:rPr lang="en-US" sz="1200" dirty="0">
                <a:latin typeface="Montserrat" panose="02000505000000020004"/>
              </a:rPr>
              <a:t>275 905 320 €</a:t>
            </a:r>
            <a:endParaRPr lang="fr-FR" sz="1200" dirty="0">
              <a:latin typeface="Montserrat" panose="02000505000000020004"/>
            </a:endParaRPr>
          </a:p>
          <a:p>
            <a:pPr>
              <a:defRPr/>
            </a:pPr>
            <a:r>
              <a:rPr lang="fr-FR" sz="1200" dirty="0">
                <a:latin typeface="Montserrat" panose="02000505000000020004"/>
              </a:rPr>
              <a:t>. Montant FEDER = </a:t>
            </a:r>
            <a:r>
              <a:rPr lang="en-US" sz="1200" dirty="0">
                <a:latin typeface="Montserrat" panose="02000505000000020004"/>
              </a:rPr>
              <a:t>233 678 308 €</a:t>
            </a:r>
            <a:endParaRPr lang="fr-FR" sz="1200" dirty="0">
              <a:latin typeface="Montserrat" panose="02000505000000020004"/>
            </a:endParaRPr>
          </a:p>
          <a:p>
            <a:pPr>
              <a:defRPr/>
            </a:pPr>
            <a:r>
              <a:rPr lang="fr-FR" sz="1200" dirty="0">
                <a:latin typeface="Montserrat" panose="02000505000000020004"/>
              </a:rPr>
              <a:t>. Contreparties nationales = </a:t>
            </a:r>
            <a:r>
              <a:rPr lang="en-US" sz="1200" dirty="0">
                <a:latin typeface="Montserrat" panose="02000505000000020004"/>
              </a:rPr>
              <a:t>42 227 012 €</a:t>
            </a:r>
          </a:p>
          <a:p>
            <a:pPr>
              <a:defRPr/>
            </a:pPr>
            <a:r>
              <a:rPr lang="fr-FR" sz="1200" dirty="0">
                <a:latin typeface="Montserrat" panose="02000505000000020004"/>
              </a:rPr>
              <a:t>. Taux de cofinancement FEDER/IAP = 85%</a:t>
            </a:r>
            <a:endParaRPr lang="en-GB" sz="1200" dirty="0">
              <a:latin typeface="Montserrat" panose="02000505000000020004"/>
            </a:endParaRPr>
          </a:p>
        </p:txBody>
      </p:sp>
      <p:sp>
        <p:nvSpPr>
          <p:cNvPr id="19" name="Arrondir un rectangle avec un coin diagonal 18"/>
          <p:cNvSpPr/>
          <p:nvPr/>
        </p:nvSpPr>
        <p:spPr>
          <a:xfrm>
            <a:off x="5077374" y="5940770"/>
            <a:ext cx="3959225" cy="601662"/>
          </a:xfrm>
          <a:prstGeom prst="round2DiagRect">
            <a:avLst/>
          </a:prstGeom>
          <a:solidFill>
            <a:srgbClr val="30A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Montserrat" panose="02000505000000020004"/>
              </a:rPr>
              <a:t>Autorité de Gestion </a:t>
            </a:r>
          </a:p>
          <a:p>
            <a:pPr algn="ctr">
              <a:defRPr/>
            </a:pPr>
            <a:r>
              <a:rPr lang="fr-FR" sz="1200" dirty="0">
                <a:latin typeface="Montserrat" panose="02000505000000020004"/>
              </a:rPr>
              <a:t>Conseil Régional Provence Alpes Côte d’Azur</a:t>
            </a:r>
            <a:endParaRPr lang="en-GB" sz="1200" dirty="0">
              <a:latin typeface="Montserrat" panose="02000505000000020004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51112" y="2880520"/>
            <a:ext cx="2125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4470B4"/>
              </a:buClr>
              <a:buSzPct val="100000"/>
            </a:pP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REGIONS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9954" y="2724283"/>
            <a:ext cx="9673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4470B4"/>
                </a:solidFill>
                <a:latin typeface="Montserrat" panose="02000505000000020004" pitchFamily="2" charset="0"/>
              </a:rPr>
              <a:t>57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0965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561327" y="-27384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4470B4"/>
                </a:solidFill>
                <a:latin typeface="Montserrat" panose="02000505000000020004" pitchFamily="2" charset="0"/>
              </a:rPr>
              <a:t>3</a:t>
            </a:r>
            <a:endParaRPr lang="fr-FR" sz="3200" dirty="0"/>
          </a:p>
        </p:txBody>
      </p:sp>
      <p:sp>
        <p:nvSpPr>
          <p:cNvPr id="13" name="Rectangle 12"/>
          <p:cNvSpPr/>
          <p:nvPr/>
        </p:nvSpPr>
        <p:spPr>
          <a:xfrm>
            <a:off x="5076055" y="126503"/>
            <a:ext cx="3046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Axes thématiques 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4572001" y="0"/>
            <a:ext cx="0" cy="12588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e 66"/>
          <p:cNvGrpSpPr/>
          <p:nvPr/>
        </p:nvGrpSpPr>
        <p:grpSpPr>
          <a:xfrm>
            <a:off x="3241377" y="2717177"/>
            <a:ext cx="2738493" cy="2779173"/>
            <a:chOff x="3248350" y="2717177"/>
            <a:chExt cx="2738493" cy="2779173"/>
          </a:xfrm>
        </p:grpSpPr>
        <p:grpSp>
          <p:nvGrpSpPr>
            <p:cNvPr id="60" name="Groupe 59"/>
            <p:cNvGrpSpPr/>
            <p:nvPr/>
          </p:nvGrpSpPr>
          <p:grpSpPr>
            <a:xfrm>
              <a:off x="3250534" y="2717177"/>
              <a:ext cx="2730081" cy="790925"/>
              <a:chOff x="3250534" y="2717177"/>
              <a:chExt cx="2730081" cy="79092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38170" y="3046437"/>
                <a:ext cx="23424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2D9F60"/>
                  </a:buClr>
                </a:pPr>
                <a:r>
                  <a:rPr lang="en-US" sz="800" dirty="0">
                    <a:solidFill>
                      <a:srgbClr val="159961"/>
                    </a:solidFill>
                    <a:latin typeface="Montserrat" panose="02000505000000020004" pitchFamily="2" charset="0"/>
                  </a:rPr>
                  <a:t>Obj. 2,1 – </a:t>
                </a:r>
                <a:r>
                  <a:rPr lang="fr-FR" sz="800" dirty="0">
                    <a:solidFill>
                      <a:prstClr val="black"/>
                    </a:solidFill>
                    <a:latin typeface="Montserrat" panose="02000505000000020004" pitchFamily="2" charset="0"/>
                  </a:rPr>
                  <a:t>Accroître les capacités de gestion de l’énergie dans les bâtiments publics à l’échelle transnationale</a:t>
                </a:r>
                <a:endParaRPr lang="fr-FR" sz="800" dirty="0">
                  <a:latin typeface="Montserrat" panose="02000505000000020004" pitchFamily="2" charset="0"/>
                </a:endParaRPr>
              </a:p>
            </p:txBody>
          </p:sp>
          <p:grpSp>
            <p:nvGrpSpPr>
              <p:cNvPr id="54" name="Groupe 53"/>
              <p:cNvGrpSpPr/>
              <p:nvPr/>
            </p:nvGrpSpPr>
            <p:grpSpPr>
              <a:xfrm>
                <a:off x="3250534" y="2717177"/>
                <a:ext cx="2607812" cy="406502"/>
                <a:chOff x="3250534" y="2717177"/>
                <a:chExt cx="2607812" cy="406502"/>
              </a:xfrm>
            </p:grpSpPr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50534" y="2717177"/>
                  <a:ext cx="406502" cy="406502"/>
                </a:xfrm>
                <a:prstGeom prst="rect">
                  <a:avLst/>
                </a:prstGeom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3633057" y="2789623"/>
                  <a:ext cx="2225289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err="1">
                      <a:solidFill>
                        <a:srgbClr val="159961"/>
                      </a:solidFill>
                      <a:latin typeface="Montserrat" panose="02000505000000020004" pitchFamily="2" charset="0"/>
                    </a:rPr>
                    <a:t>Bâtiments</a:t>
                  </a:r>
                  <a:r>
                    <a:rPr lang="en-US" sz="1100" dirty="0">
                      <a:solidFill>
                        <a:srgbClr val="159961"/>
                      </a:solidFill>
                      <a:latin typeface="Montserrat" panose="02000505000000020004" pitchFamily="2" charset="0"/>
                    </a:rPr>
                    <a:t> </a:t>
                  </a:r>
                  <a:r>
                    <a:rPr lang="en-US" sz="1100" dirty="0" err="1">
                      <a:solidFill>
                        <a:srgbClr val="159961"/>
                      </a:solidFill>
                      <a:latin typeface="Montserrat" panose="02000505000000020004" pitchFamily="2" charset="0"/>
                    </a:rPr>
                    <a:t>éco-énergétiques</a:t>
                  </a:r>
                  <a:endParaRPr lang="fr-FR" sz="1100" dirty="0"/>
                </a:p>
              </p:txBody>
            </p:sp>
          </p:grpSp>
        </p:grpSp>
        <p:grpSp>
          <p:nvGrpSpPr>
            <p:cNvPr id="59" name="Groupe 58"/>
            <p:cNvGrpSpPr/>
            <p:nvPr/>
          </p:nvGrpSpPr>
          <p:grpSpPr>
            <a:xfrm>
              <a:off x="3248350" y="3533644"/>
              <a:ext cx="2539660" cy="1015584"/>
              <a:chOff x="3248350" y="3560822"/>
              <a:chExt cx="2539660" cy="101558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644398" y="3868520"/>
                <a:ext cx="21436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rgbClr val="159961"/>
                    </a:solidFill>
                    <a:latin typeface="Montserrat" panose="02000505000000020004" pitchFamily="2" charset="0"/>
                  </a:rPr>
                  <a:t>Obj. 2,2 – </a:t>
                </a:r>
                <a:r>
                  <a:rPr lang="fr-FR" sz="800" dirty="0">
                    <a:solidFill>
                      <a:prstClr val="black"/>
                    </a:solidFill>
                    <a:latin typeface="Montserrat" panose="02000505000000020004" pitchFamily="2" charset="0"/>
                  </a:rPr>
                  <a:t>Accroître la part des sources locales d’énergies renouvelables dans les plans et stratégies de mix énergétique des territoires MED spécifiques</a:t>
                </a:r>
                <a:endParaRPr lang="fr-FR" sz="800" dirty="0"/>
              </a:p>
            </p:txBody>
          </p:sp>
          <p:grpSp>
            <p:nvGrpSpPr>
              <p:cNvPr id="55" name="Groupe 54"/>
              <p:cNvGrpSpPr/>
              <p:nvPr/>
            </p:nvGrpSpPr>
            <p:grpSpPr>
              <a:xfrm>
                <a:off x="3248350" y="3560822"/>
                <a:ext cx="2222069" cy="410871"/>
                <a:chOff x="3248350" y="3560822"/>
                <a:chExt cx="2222069" cy="410871"/>
              </a:xfrm>
            </p:grpSpPr>
            <p:pic>
              <p:nvPicPr>
                <p:cNvPr id="19" name="Image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8350" y="3560822"/>
                  <a:ext cx="410871" cy="410871"/>
                </a:xfrm>
                <a:prstGeom prst="rect">
                  <a:avLst/>
                </a:prstGeom>
              </p:spPr>
            </p:pic>
            <p:sp>
              <p:nvSpPr>
                <p:cNvPr id="33" name="Rectangle 32"/>
                <p:cNvSpPr/>
                <p:nvPr/>
              </p:nvSpPr>
              <p:spPr>
                <a:xfrm>
                  <a:off x="3633057" y="3635452"/>
                  <a:ext cx="183736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err="1">
                      <a:solidFill>
                        <a:srgbClr val="159961"/>
                      </a:solidFill>
                      <a:latin typeface="Montserrat" panose="02000505000000020004" pitchFamily="2" charset="0"/>
                    </a:rPr>
                    <a:t>Énergies</a:t>
                  </a:r>
                  <a:r>
                    <a:rPr lang="en-US" sz="1100" dirty="0">
                      <a:solidFill>
                        <a:srgbClr val="159961"/>
                      </a:solidFill>
                      <a:latin typeface="Montserrat" panose="02000505000000020004" pitchFamily="2" charset="0"/>
                    </a:rPr>
                    <a:t> </a:t>
                  </a:r>
                  <a:r>
                    <a:rPr lang="en-US" sz="1100" dirty="0" err="1">
                      <a:solidFill>
                        <a:srgbClr val="159961"/>
                      </a:solidFill>
                      <a:latin typeface="Montserrat" panose="02000505000000020004" pitchFamily="2" charset="0"/>
                    </a:rPr>
                    <a:t>renouvelables</a:t>
                  </a:r>
                  <a:endParaRPr lang="fr-FR" sz="1100" dirty="0"/>
                </a:p>
              </p:txBody>
            </p:sp>
          </p:grpSp>
        </p:grpSp>
        <p:grpSp>
          <p:nvGrpSpPr>
            <p:cNvPr id="61" name="Groupe 60"/>
            <p:cNvGrpSpPr/>
            <p:nvPr/>
          </p:nvGrpSpPr>
          <p:grpSpPr>
            <a:xfrm>
              <a:off x="3248350" y="4442362"/>
              <a:ext cx="2738493" cy="1053988"/>
              <a:chOff x="3248350" y="4442362"/>
              <a:chExt cx="2738493" cy="105398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644398" y="4788464"/>
                <a:ext cx="23424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2D9F60"/>
                  </a:buClr>
                </a:pPr>
                <a:r>
                  <a:rPr lang="en-US" sz="800" dirty="0">
                    <a:solidFill>
                      <a:srgbClr val="159961"/>
                    </a:solidFill>
                    <a:latin typeface="Montserrat" panose="02000505000000020004" pitchFamily="2" charset="0"/>
                  </a:rPr>
                  <a:t>Obj. 2,3 – </a:t>
                </a:r>
                <a:r>
                  <a:rPr lang="fr-FR" sz="800" dirty="0">
                    <a:solidFill>
                      <a:prstClr val="black"/>
                    </a:solidFill>
                    <a:latin typeface="Montserrat" panose="02000505000000020004" pitchFamily="2" charset="0"/>
                  </a:rPr>
                  <a:t>Accroître la capacité d’utilisation des systèmes de transport à faibles émissions de carbone existants ainsi que les connexions multimodales entre eux</a:t>
                </a:r>
                <a:endParaRPr lang="en-US" sz="800" dirty="0">
                  <a:solidFill>
                    <a:prstClr val="black"/>
                  </a:solidFill>
                  <a:latin typeface="Montserrat" panose="02000505000000020004" pitchFamily="2" charset="0"/>
                </a:endParaRPr>
              </a:p>
            </p:txBody>
          </p:sp>
          <p:grpSp>
            <p:nvGrpSpPr>
              <p:cNvPr id="56" name="Groupe 55"/>
              <p:cNvGrpSpPr/>
              <p:nvPr/>
            </p:nvGrpSpPr>
            <p:grpSpPr>
              <a:xfrm>
                <a:off x="3248350" y="4442362"/>
                <a:ext cx="1896659" cy="410871"/>
                <a:chOff x="3248350" y="4442362"/>
                <a:chExt cx="1896659" cy="410871"/>
              </a:xfrm>
            </p:grpSpPr>
            <p:pic>
              <p:nvPicPr>
                <p:cNvPr id="20" name="Image 1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8350" y="4442362"/>
                  <a:ext cx="410871" cy="410871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3633057" y="4516992"/>
                  <a:ext cx="15119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>
                      <a:solidFill>
                        <a:srgbClr val="159961"/>
                      </a:solidFill>
                      <a:latin typeface="Montserrat" panose="02000505000000020004" pitchFamily="2" charset="0"/>
                    </a:rPr>
                    <a:t>Transports </a:t>
                  </a:r>
                  <a:r>
                    <a:rPr lang="en-US" sz="1100" dirty="0" err="1">
                      <a:solidFill>
                        <a:srgbClr val="159961"/>
                      </a:solidFill>
                      <a:latin typeface="Montserrat" panose="02000505000000020004" pitchFamily="2" charset="0"/>
                    </a:rPr>
                    <a:t>urbains</a:t>
                  </a:r>
                  <a:endParaRPr lang="fr-FR" sz="1100" dirty="0"/>
                </a:p>
              </p:txBody>
            </p:sp>
          </p:grpSp>
        </p:grpSp>
      </p:grpSp>
      <p:grpSp>
        <p:nvGrpSpPr>
          <p:cNvPr id="68" name="Groupe 67"/>
          <p:cNvGrpSpPr/>
          <p:nvPr/>
        </p:nvGrpSpPr>
        <p:grpSpPr>
          <a:xfrm>
            <a:off x="6163792" y="2717177"/>
            <a:ext cx="2833706" cy="1724609"/>
            <a:chOff x="6221447" y="2717177"/>
            <a:chExt cx="2833706" cy="1724609"/>
          </a:xfrm>
        </p:grpSpPr>
        <p:grpSp>
          <p:nvGrpSpPr>
            <p:cNvPr id="58" name="Groupe 57"/>
            <p:cNvGrpSpPr/>
            <p:nvPr/>
          </p:nvGrpSpPr>
          <p:grpSpPr>
            <a:xfrm>
              <a:off x="6221447" y="2717177"/>
              <a:ext cx="2833706" cy="1724609"/>
              <a:chOff x="6365463" y="2717177"/>
              <a:chExt cx="2833706" cy="172460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762923" y="3857011"/>
                <a:ext cx="24362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rgbClr val="98C222"/>
                    </a:solidFill>
                    <a:latin typeface="Montserrat" panose="02000505000000020004" pitchFamily="2" charset="0"/>
                  </a:rPr>
                  <a:t>Obj. 3,2 – </a:t>
                </a:r>
                <a:r>
                  <a:rPr lang="fr-FR" sz="800" dirty="0">
                    <a:solidFill>
                      <a:prstClr val="black"/>
                    </a:solidFill>
                    <a:latin typeface="Montserrat" panose="02000505000000020004" pitchFamily="2" charset="0"/>
                  </a:rPr>
                  <a:t>Maintenir la biodiversité et les écosystèmes naturels par un renforcement de la gestion et de la mise en réseau des espaces protégés</a:t>
                </a:r>
                <a:endParaRPr lang="en-US" sz="800" dirty="0">
                  <a:solidFill>
                    <a:prstClr val="black"/>
                  </a:solidFill>
                  <a:latin typeface="Montserrat" panose="02000505000000020004" pitchFamily="2" charset="0"/>
                </a:endParaRPr>
              </a:p>
            </p:txBody>
          </p:sp>
          <p:grpSp>
            <p:nvGrpSpPr>
              <p:cNvPr id="51" name="Groupe 50"/>
              <p:cNvGrpSpPr/>
              <p:nvPr/>
            </p:nvGrpSpPr>
            <p:grpSpPr>
              <a:xfrm>
                <a:off x="6365463" y="2717177"/>
                <a:ext cx="1849641" cy="397460"/>
                <a:chOff x="3255294" y="5425215"/>
                <a:chExt cx="1849641" cy="397460"/>
              </a:xfrm>
            </p:grpSpPr>
            <p:pic>
              <p:nvPicPr>
                <p:cNvPr id="22" name="Image 2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55294" y="5425215"/>
                  <a:ext cx="397460" cy="397460"/>
                </a:xfrm>
                <a:prstGeom prst="rect">
                  <a:avLst/>
                </a:prstGeom>
              </p:spPr>
            </p:pic>
            <p:sp>
              <p:nvSpPr>
                <p:cNvPr id="35" name="Rectangle 34"/>
                <p:cNvSpPr/>
                <p:nvPr/>
              </p:nvSpPr>
              <p:spPr>
                <a:xfrm>
                  <a:off x="3633057" y="5493140"/>
                  <a:ext cx="1471878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err="1">
                      <a:solidFill>
                        <a:srgbClr val="98C222"/>
                      </a:solidFill>
                      <a:latin typeface="Montserrat" panose="02000505000000020004" pitchFamily="2" charset="0"/>
                    </a:rPr>
                    <a:t>Tourisme</a:t>
                  </a:r>
                  <a:r>
                    <a:rPr lang="en-US" sz="1100" dirty="0">
                      <a:solidFill>
                        <a:srgbClr val="98C222"/>
                      </a:solidFill>
                      <a:latin typeface="Montserrat" panose="02000505000000020004" pitchFamily="2" charset="0"/>
                    </a:rPr>
                    <a:t> durable</a:t>
                  </a:r>
                  <a:endParaRPr lang="fr-FR" sz="1100" dirty="0">
                    <a:solidFill>
                      <a:srgbClr val="98C222"/>
                    </a:solidFill>
                  </a:endParaRPr>
                </a:p>
              </p:txBody>
            </p:sp>
          </p:grpSp>
        </p:grpSp>
        <p:grpSp>
          <p:nvGrpSpPr>
            <p:cNvPr id="57" name="Groupe 56"/>
            <p:cNvGrpSpPr/>
            <p:nvPr/>
          </p:nvGrpSpPr>
          <p:grpSpPr>
            <a:xfrm>
              <a:off x="6221447" y="3042632"/>
              <a:ext cx="2744497" cy="888472"/>
              <a:chOff x="6296374" y="3404624"/>
              <a:chExt cx="2744497" cy="88847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676674" y="3404624"/>
                <a:ext cx="23641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rgbClr val="98C222"/>
                    </a:solidFill>
                    <a:latin typeface="Montserrat" panose="02000505000000020004" pitchFamily="2" charset="0"/>
                  </a:rPr>
                  <a:t>Obj. 3,1 </a:t>
                </a:r>
                <a:r>
                  <a:rPr lang="en-US" sz="800" dirty="0">
                    <a:solidFill>
                      <a:prstClr val="black"/>
                    </a:solidFill>
                    <a:latin typeface="Montserrat" panose="02000505000000020004" pitchFamily="2" charset="0"/>
                  </a:rPr>
                  <a:t>– </a:t>
                </a:r>
                <a:r>
                  <a:rPr lang="fr-FR" sz="800" dirty="0">
                    <a:solidFill>
                      <a:prstClr val="black"/>
                    </a:solidFill>
                    <a:latin typeface="Montserrat" panose="02000505000000020004" pitchFamily="2" charset="0"/>
                  </a:rPr>
                  <a:t>Améliorer le développement d’un tourisme côtier et maritime durable et responsable dans l’espace MED</a:t>
                </a:r>
                <a:endParaRPr lang="en-US" sz="800" dirty="0">
                  <a:solidFill>
                    <a:prstClr val="black"/>
                  </a:solidFill>
                  <a:latin typeface="Montserrat" panose="02000505000000020004" pitchFamily="2" charset="0"/>
                </a:endParaRPr>
              </a:p>
            </p:txBody>
          </p:sp>
          <p:grpSp>
            <p:nvGrpSpPr>
              <p:cNvPr id="52" name="Groupe 51"/>
              <p:cNvGrpSpPr/>
              <p:nvPr/>
            </p:nvGrpSpPr>
            <p:grpSpPr>
              <a:xfrm>
                <a:off x="6296374" y="3895636"/>
                <a:ext cx="2176653" cy="397460"/>
                <a:chOff x="3255294" y="6038754"/>
                <a:chExt cx="2176653" cy="397460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55294" y="6038754"/>
                  <a:ext cx="397460" cy="397460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/>
                <p:nvPr/>
              </p:nvSpPr>
              <p:spPr>
                <a:xfrm>
                  <a:off x="3633057" y="6106679"/>
                  <a:ext cx="1798890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>
                      <a:solidFill>
                        <a:srgbClr val="98C222"/>
                      </a:solidFill>
                      <a:latin typeface="Montserrat" panose="02000505000000020004" pitchFamily="2" charset="0"/>
                    </a:rPr>
                    <a:t>Protection de la </a:t>
                  </a:r>
                  <a:r>
                    <a:rPr lang="en-US" sz="1100" dirty="0" err="1">
                      <a:solidFill>
                        <a:srgbClr val="98C222"/>
                      </a:solidFill>
                      <a:latin typeface="Montserrat" panose="02000505000000020004" pitchFamily="2" charset="0"/>
                    </a:rPr>
                    <a:t>Biodiversité</a:t>
                  </a:r>
                  <a:endParaRPr lang="fr-FR" sz="1100" dirty="0">
                    <a:solidFill>
                      <a:srgbClr val="98C222"/>
                    </a:solidFill>
                  </a:endParaRPr>
                </a:p>
              </p:txBody>
            </p:sp>
          </p:grpSp>
        </p:grpSp>
      </p:grpSp>
      <p:sp>
        <p:nvSpPr>
          <p:cNvPr id="38" name="ZoneTexte 37"/>
          <p:cNvSpPr txBox="1"/>
          <p:nvPr/>
        </p:nvSpPr>
        <p:spPr>
          <a:xfrm>
            <a:off x="4574759" y="826385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4470B4"/>
                </a:solidFill>
                <a:latin typeface="Montserrat" panose="02000505000000020004" pitchFamily="2" charset="0"/>
              </a:rPr>
              <a:t>8</a:t>
            </a:r>
            <a:endParaRPr lang="fr-FR" sz="3200" dirty="0"/>
          </a:p>
        </p:txBody>
      </p:sp>
      <p:sp>
        <p:nvSpPr>
          <p:cNvPr id="39" name="Rectangle 38"/>
          <p:cNvSpPr/>
          <p:nvPr/>
        </p:nvSpPr>
        <p:spPr>
          <a:xfrm>
            <a:off x="5089488" y="980272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Communautés thématiques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214376" y="2726742"/>
            <a:ext cx="2728261" cy="1918116"/>
            <a:chOff x="291568" y="2726742"/>
            <a:chExt cx="2728261" cy="1918116"/>
          </a:xfrm>
        </p:grpSpPr>
        <p:grpSp>
          <p:nvGrpSpPr>
            <p:cNvPr id="69" name="Groupe 68"/>
            <p:cNvGrpSpPr/>
            <p:nvPr/>
          </p:nvGrpSpPr>
          <p:grpSpPr>
            <a:xfrm>
              <a:off x="390998" y="3234206"/>
              <a:ext cx="1788265" cy="1410652"/>
              <a:chOff x="390998" y="3234206"/>
              <a:chExt cx="1788265" cy="1410652"/>
            </a:xfrm>
          </p:grpSpPr>
          <p:grpSp>
            <p:nvGrpSpPr>
              <p:cNvPr id="62" name="Groupe 61"/>
              <p:cNvGrpSpPr/>
              <p:nvPr/>
            </p:nvGrpSpPr>
            <p:grpSpPr>
              <a:xfrm>
                <a:off x="390998" y="3234206"/>
                <a:ext cx="1788265" cy="412090"/>
                <a:chOff x="390998" y="3234206"/>
                <a:chExt cx="1788265" cy="412090"/>
              </a:xfrm>
            </p:grpSpPr>
            <p:pic>
              <p:nvPicPr>
                <p:cNvPr id="29" name="Imag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998" y="3234206"/>
                  <a:ext cx="412090" cy="412090"/>
                </a:xfrm>
                <a:prstGeom prst="rect">
                  <a:avLst/>
                </a:prstGeom>
              </p:spPr>
            </p:pic>
            <p:sp>
              <p:nvSpPr>
                <p:cNvPr id="42" name="Rectangle 41"/>
                <p:cNvSpPr/>
                <p:nvPr/>
              </p:nvSpPr>
              <p:spPr>
                <a:xfrm>
                  <a:off x="776315" y="3309446"/>
                  <a:ext cx="1402948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err="1">
                      <a:solidFill>
                        <a:srgbClr val="EDC62B"/>
                      </a:solidFill>
                      <a:latin typeface="Montserrat" panose="02000505000000020004" pitchFamily="2" charset="0"/>
                    </a:rPr>
                    <a:t>Croissance</a:t>
                  </a:r>
                  <a:r>
                    <a:rPr lang="en-US" sz="1100" dirty="0">
                      <a:solidFill>
                        <a:srgbClr val="EDC62B"/>
                      </a:solidFill>
                      <a:latin typeface="Montserrat" panose="02000505000000020004" pitchFamily="2" charset="0"/>
                    </a:rPr>
                    <a:t> </a:t>
                  </a:r>
                  <a:r>
                    <a:rPr lang="en-US" sz="1100" dirty="0" err="1">
                      <a:solidFill>
                        <a:srgbClr val="EDC62B"/>
                      </a:solidFill>
                      <a:latin typeface="Montserrat" panose="02000505000000020004" pitchFamily="2" charset="0"/>
                    </a:rPr>
                    <a:t>Bleue</a:t>
                  </a:r>
                  <a:endParaRPr lang="fr-FR" sz="1100" dirty="0">
                    <a:solidFill>
                      <a:srgbClr val="EDC62B"/>
                    </a:solidFill>
                  </a:endParaRPr>
                </a:p>
              </p:txBody>
            </p:sp>
          </p:grpSp>
          <p:grpSp>
            <p:nvGrpSpPr>
              <p:cNvPr id="63" name="Groupe 62"/>
              <p:cNvGrpSpPr/>
              <p:nvPr/>
            </p:nvGrpSpPr>
            <p:grpSpPr>
              <a:xfrm>
                <a:off x="390998" y="3717032"/>
                <a:ext cx="1773839" cy="412090"/>
                <a:chOff x="390998" y="3993384"/>
                <a:chExt cx="1773839" cy="412090"/>
              </a:xfrm>
            </p:grpSpPr>
            <p:pic>
              <p:nvPicPr>
                <p:cNvPr id="30" name="Image 2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998" y="3993384"/>
                  <a:ext cx="412090" cy="412090"/>
                </a:xfrm>
                <a:prstGeom prst="rect">
                  <a:avLst/>
                </a:prstGeom>
              </p:spPr>
            </p:pic>
            <p:sp>
              <p:nvSpPr>
                <p:cNvPr id="44" name="Rectangle 43"/>
                <p:cNvSpPr/>
                <p:nvPr/>
              </p:nvSpPr>
              <p:spPr>
                <a:xfrm>
                  <a:off x="776315" y="4068624"/>
                  <a:ext cx="138852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err="1">
                      <a:solidFill>
                        <a:srgbClr val="EDC62B"/>
                      </a:solidFill>
                      <a:latin typeface="Montserrat" panose="02000505000000020004" pitchFamily="2" charset="0"/>
                    </a:rPr>
                    <a:t>Croissance</a:t>
                  </a:r>
                  <a:r>
                    <a:rPr lang="en-US" sz="1100" dirty="0">
                      <a:solidFill>
                        <a:srgbClr val="EDC62B"/>
                      </a:solidFill>
                      <a:latin typeface="Montserrat" panose="02000505000000020004" pitchFamily="2" charset="0"/>
                    </a:rPr>
                    <a:t> </a:t>
                  </a:r>
                  <a:r>
                    <a:rPr lang="en-US" sz="1100" dirty="0" err="1">
                      <a:solidFill>
                        <a:srgbClr val="EDC62B"/>
                      </a:solidFill>
                      <a:latin typeface="Montserrat" panose="02000505000000020004" pitchFamily="2" charset="0"/>
                    </a:rPr>
                    <a:t>Verte</a:t>
                  </a:r>
                  <a:endParaRPr lang="fr-FR" sz="1100" dirty="0">
                    <a:solidFill>
                      <a:srgbClr val="EDC62B"/>
                    </a:solidFill>
                  </a:endParaRPr>
                </a:p>
              </p:txBody>
            </p:sp>
          </p:grpSp>
          <p:grpSp>
            <p:nvGrpSpPr>
              <p:cNvPr id="64" name="Groupe 63"/>
              <p:cNvGrpSpPr/>
              <p:nvPr/>
            </p:nvGrpSpPr>
            <p:grpSpPr>
              <a:xfrm>
                <a:off x="390998" y="4232768"/>
                <a:ext cx="1761015" cy="412090"/>
                <a:chOff x="390998" y="4704937"/>
                <a:chExt cx="1761015" cy="412090"/>
              </a:xfrm>
            </p:grpSpPr>
            <p:pic>
              <p:nvPicPr>
                <p:cNvPr id="31" name="Image 3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998" y="4704937"/>
                  <a:ext cx="412090" cy="412090"/>
                </a:xfrm>
                <a:prstGeom prst="rect">
                  <a:avLst/>
                </a:prstGeom>
              </p:spPr>
            </p:pic>
            <p:sp>
              <p:nvSpPr>
                <p:cNvPr id="46" name="Rectangle 45"/>
                <p:cNvSpPr/>
                <p:nvPr/>
              </p:nvSpPr>
              <p:spPr>
                <a:xfrm>
                  <a:off x="776315" y="4761645"/>
                  <a:ext cx="1375698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>
                      <a:solidFill>
                        <a:srgbClr val="EDC62B"/>
                      </a:solidFill>
                      <a:latin typeface="Montserrat" panose="02000505000000020004" pitchFamily="2" charset="0"/>
                    </a:rPr>
                    <a:t>Social &amp; </a:t>
                  </a:r>
                  <a:r>
                    <a:rPr lang="en-US" sz="1100" dirty="0" err="1">
                      <a:solidFill>
                        <a:srgbClr val="EDC62B"/>
                      </a:solidFill>
                      <a:latin typeface="Montserrat" panose="02000505000000020004" pitchFamily="2" charset="0"/>
                    </a:rPr>
                    <a:t>Créative</a:t>
                  </a:r>
                  <a:endParaRPr lang="fr-FR" sz="1100" dirty="0">
                    <a:solidFill>
                      <a:srgbClr val="EDC62B"/>
                    </a:solidFill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291568" y="2726742"/>
              <a:ext cx="27282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EDC62B"/>
                  </a:solidFill>
                  <a:latin typeface="Montserrat" panose="02000505000000020004" pitchFamily="2" charset="0"/>
                </a:rPr>
                <a:t>Obj. 1,1 – </a:t>
              </a:r>
              <a:r>
                <a:rPr lang="fr-FR" sz="800" dirty="0">
                  <a:solidFill>
                    <a:prstClr val="black"/>
                  </a:solidFill>
                  <a:latin typeface="Montserrat" panose="02000505000000020004" pitchFamily="2" charset="0"/>
                </a:rPr>
                <a:t>Accroître l’activité transnationale des clusters et réseaux innovants des secteurs clés de l’espace MED</a:t>
              </a:r>
              <a:endParaRPr lang="en-US" sz="800" dirty="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4572001" y="428970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4470B4"/>
                </a:solidFill>
                <a:latin typeface="Montserrat" panose="02000505000000020004" pitchFamily="2" charset="0"/>
              </a:rPr>
              <a:t>1</a:t>
            </a:r>
            <a:endParaRPr lang="fr-FR" sz="3200" dirty="0"/>
          </a:p>
        </p:txBody>
      </p:sp>
      <p:sp>
        <p:nvSpPr>
          <p:cNvPr id="50" name="Rectangle 49"/>
          <p:cNvSpPr/>
          <p:nvPr/>
        </p:nvSpPr>
        <p:spPr>
          <a:xfrm>
            <a:off x="5086729" y="582857"/>
            <a:ext cx="3821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Axe de gouvernance méditerranéenne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63792" y="5793915"/>
            <a:ext cx="2871111" cy="596421"/>
          </a:xfrm>
          <a:prstGeom prst="rect">
            <a:avLst/>
          </a:prstGeom>
          <a:solidFill>
            <a:srgbClr val="3C7486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2000505000000020004" pitchFamily="2" charset="0"/>
              </a:rPr>
              <a:t>Obj. 4,1 – </a:t>
            </a:r>
            <a:r>
              <a:rPr lang="fr-FR" sz="800" dirty="0">
                <a:solidFill>
                  <a:schemeClr val="bg1"/>
                </a:solidFill>
                <a:latin typeface="Montserrat" panose="02000505000000020004" pitchFamily="2" charset="0"/>
              </a:rPr>
              <a:t>Soutenir le processus de renforcement et de développement de cadres multilatéraux de coordination en Méditerranée pour apporter des</a:t>
            </a:r>
          </a:p>
          <a:p>
            <a:r>
              <a:rPr lang="fr-FR" sz="800" dirty="0">
                <a:solidFill>
                  <a:schemeClr val="bg1"/>
                </a:solidFill>
                <a:latin typeface="Montserrat" panose="02000505000000020004" pitchFamily="2" charset="0"/>
              </a:rPr>
              <a:t>réponses conjointes aux défis communs</a:t>
            </a:r>
            <a:endParaRPr lang="en-US" sz="8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33773" y="116632"/>
            <a:ext cx="433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Le Programme </a:t>
            </a:r>
            <a:r>
              <a:rPr lang="fr-FR" b="1" dirty="0" err="1">
                <a:solidFill>
                  <a:srgbClr val="4470B4"/>
                </a:solidFill>
                <a:latin typeface="Montserrat" panose="02000505000000020004" pitchFamily="2" charset="0"/>
              </a:rPr>
              <a:t>Interreg</a:t>
            </a: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 MED</a:t>
            </a:r>
          </a:p>
          <a:p>
            <a:pPr>
              <a:buNone/>
            </a:pPr>
            <a:r>
              <a:rPr lang="fr-FR" dirty="0">
                <a:solidFill>
                  <a:srgbClr val="002060"/>
                </a:solidFill>
                <a:latin typeface="Montserrat" panose="02000505000000020004"/>
              </a:rPr>
              <a:t>2014-2020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338180"/>
            <a:ext cx="2840083" cy="1226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76" y="1336566"/>
            <a:ext cx="2871111" cy="12401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92" y="1343864"/>
            <a:ext cx="2871111" cy="12401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92" y="4505323"/>
            <a:ext cx="2871111" cy="12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7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233773" y="116632"/>
            <a:ext cx="433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Le Programme </a:t>
            </a:r>
            <a:r>
              <a:rPr lang="fr-FR" b="1" dirty="0" err="1">
                <a:solidFill>
                  <a:srgbClr val="4470B4"/>
                </a:solidFill>
                <a:latin typeface="Montserrat" panose="02000505000000020004" pitchFamily="2" charset="0"/>
              </a:rPr>
              <a:t>Interreg</a:t>
            </a: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 MED</a:t>
            </a:r>
          </a:p>
          <a:p>
            <a:pPr>
              <a:buNone/>
            </a:pPr>
            <a:r>
              <a:rPr lang="fr-FR" dirty="0">
                <a:solidFill>
                  <a:srgbClr val="002060"/>
                </a:solidFill>
                <a:latin typeface="Montserrat" panose="02000505000000020004"/>
              </a:rPr>
              <a:t>2014-2020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16655" y="-114270"/>
            <a:ext cx="4288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3200" dirty="0">
                <a:solidFill>
                  <a:srgbClr val="4470B4"/>
                </a:solidFill>
                <a:latin typeface="Montserrat" panose="02000505000000020004" pitchFamily="2" charset="0"/>
              </a:rPr>
              <a:t>69</a:t>
            </a: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 projets déjà approuvés</a:t>
            </a:r>
          </a:p>
          <a:p>
            <a:pPr>
              <a:buClr>
                <a:srgbClr val="C00000"/>
              </a:buClr>
              <a:buSzPct val="100000"/>
            </a:pPr>
            <a:r>
              <a:rPr lang="fr-FR" sz="3200" dirty="0">
                <a:solidFill>
                  <a:srgbClr val="4470B4"/>
                </a:solidFill>
                <a:latin typeface="Montserrat" panose="02000505000000020004" pitchFamily="2" charset="0"/>
              </a:rPr>
              <a:t>2</a:t>
            </a:r>
            <a:r>
              <a:rPr lang="fr-FR" sz="1600" baseline="30000" dirty="0">
                <a:solidFill>
                  <a:srgbClr val="4470B4"/>
                </a:solidFill>
                <a:latin typeface="Montserrat" panose="02000505000000020004" pitchFamily="2" charset="0"/>
              </a:rPr>
              <a:t>E</a:t>
            </a: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  appel en cours d’</a:t>
            </a:r>
            <a:r>
              <a:rPr lang="fr-FR" sz="1200" dirty="0" err="1">
                <a:solidFill>
                  <a:srgbClr val="4470B4"/>
                </a:solidFill>
                <a:latin typeface="Montserrat" panose="02000505000000020004" pitchFamily="2" charset="0"/>
              </a:rPr>
              <a:t>evaluation</a:t>
            </a:r>
            <a:endParaRPr lang="fr-FR" sz="1200" dirty="0">
              <a:solidFill>
                <a:srgbClr val="4470B4"/>
              </a:solidFill>
              <a:latin typeface="Montserrat" panose="02000505000000020004" pitchFamily="2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1" y="0"/>
            <a:ext cx="0" cy="12588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2483769" y="4235767"/>
            <a:ext cx="2578838" cy="1574369"/>
            <a:chOff x="5504106" y="3695748"/>
            <a:chExt cx="2632435" cy="1659660"/>
          </a:xfrm>
        </p:grpSpPr>
        <p:grpSp>
          <p:nvGrpSpPr>
            <p:cNvPr id="22" name="Groupe 21"/>
            <p:cNvGrpSpPr/>
            <p:nvPr/>
          </p:nvGrpSpPr>
          <p:grpSpPr>
            <a:xfrm>
              <a:off x="5504106" y="3695748"/>
              <a:ext cx="2632435" cy="811125"/>
              <a:chOff x="-1960519" y="1355945"/>
              <a:chExt cx="2632435" cy="811125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-1960519" y="1355945"/>
                <a:ext cx="2632435" cy="811125"/>
                <a:chOff x="200146" y="2254739"/>
                <a:chExt cx="2632435" cy="811125"/>
              </a:xfrm>
            </p:grpSpPr>
            <p:sp>
              <p:nvSpPr>
                <p:cNvPr id="30" name="ZoneTexte 29"/>
                <p:cNvSpPr txBox="1"/>
                <p:nvPr/>
              </p:nvSpPr>
              <p:spPr>
                <a:xfrm>
                  <a:off x="1894120" y="2254739"/>
                  <a:ext cx="938461" cy="8111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3200" b="1" dirty="0">
                      <a:solidFill>
                        <a:srgbClr val="98C222"/>
                      </a:solidFill>
                      <a:latin typeface="+mn-lt"/>
                    </a:rPr>
                    <a:t>9</a:t>
                  </a:r>
                  <a:r>
                    <a:rPr lang="pt-PT" b="1" dirty="0">
                      <a:solidFill>
                        <a:srgbClr val="98C222"/>
                      </a:solidFill>
                      <a:latin typeface="+mn-lt"/>
                    </a:rPr>
                    <a:t> </a:t>
                  </a:r>
                  <a:br>
                    <a:rPr lang="pt-PT" b="1" dirty="0">
                      <a:solidFill>
                        <a:srgbClr val="98C222"/>
                      </a:solidFill>
                      <a:latin typeface="+mn-lt"/>
                    </a:rPr>
                  </a:br>
                  <a:r>
                    <a:rPr lang="pt-PT" sz="1200" b="1" dirty="0">
                      <a:solidFill>
                        <a:srgbClr val="98C222"/>
                      </a:solidFill>
                      <a:latin typeface="+mn-lt"/>
                    </a:rPr>
                    <a:t>projets</a:t>
                  </a:r>
                  <a:endParaRPr lang="fr-FR" sz="1200" b="1" dirty="0">
                    <a:solidFill>
                      <a:srgbClr val="98C222"/>
                    </a:solidFill>
                    <a:latin typeface="+mn-lt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00146" y="2295134"/>
                  <a:ext cx="1656907" cy="688653"/>
                </a:xfrm>
                <a:prstGeom prst="rect">
                  <a:avLst/>
                </a:prstGeom>
                <a:solidFill>
                  <a:srgbClr val="98C222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Protection de la </a:t>
                  </a:r>
                  <a:r>
                    <a:rPr lang="en-GB" sz="1100" b="1" dirty="0" err="1">
                      <a:solidFill>
                        <a:schemeClr val="bg1"/>
                      </a:solidFill>
                    </a:rPr>
                    <a:t>biodiversité</a:t>
                  </a:r>
                  <a:endParaRPr lang="en-GB" sz="11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66726" y="1556502"/>
                <a:ext cx="368331" cy="368331"/>
              </a:xfrm>
              <a:prstGeom prst="rect">
                <a:avLst/>
              </a:prstGeom>
            </p:spPr>
          </p:pic>
        </p:grpSp>
        <p:grpSp>
          <p:nvGrpSpPr>
            <p:cNvPr id="23" name="Groupe 22"/>
            <p:cNvGrpSpPr/>
            <p:nvPr/>
          </p:nvGrpSpPr>
          <p:grpSpPr>
            <a:xfrm>
              <a:off x="5508104" y="4544283"/>
              <a:ext cx="2595368" cy="811125"/>
              <a:chOff x="391418" y="1383373"/>
              <a:chExt cx="2595368" cy="811125"/>
            </a:xfrm>
          </p:grpSpPr>
          <p:grpSp>
            <p:nvGrpSpPr>
              <p:cNvPr id="24" name="Groupe 23"/>
              <p:cNvGrpSpPr/>
              <p:nvPr/>
            </p:nvGrpSpPr>
            <p:grpSpPr>
              <a:xfrm>
                <a:off x="391418" y="1383373"/>
                <a:ext cx="2595368" cy="811125"/>
                <a:chOff x="204144" y="2245504"/>
                <a:chExt cx="2595368" cy="811125"/>
              </a:xfrm>
            </p:grpSpPr>
            <p:sp>
              <p:nvSpPr>
                <p:cNvPr id="26" name="ZoneTexte 25"/>
                <p:cNvSpPr txBox="1"/>
                <p:nvPr/>
              </p:nvSpPr>
              <p:spPr>
                <a:xfrm>
                  <a:off x="1861051" y="2245504"/>
                  <a:ext cx="938461" cy="8111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3200" b="1" dirty="0">
                      <a:solidFill>
                        <a:srgbClr val="98C222"/>
                      </a:solidFill>
                      <a:latin typeface="+mn-lt"/>
                    </a:rPr>
                    <a:t>14</a:t>
                  </a:r>
                  <a:r>
                    <a:rPr lang="pt-PT" b="1" dirty="0">
                      <a:solidFill>
                        <a:srgbClr val="98C222"/>
                      </a:solidFill>
                      <a:latin typeface="+mn-lt"/>
                    </a:rPr>
                    <a:t> </a:t>
                  </a:r>
                  <a:br>
                    <a:rPr lang="pt-PT" b="1" dirty="0">
                      <a:solidFill>
                        <a:srgbClr val="98C222"/>
                      </a:solidFill>
                      <a:latin typeface="+mn-lt"/>
                    </a:rPr>
                  </a:br>
                  <a:r>
                    <a:rPr lang="pt-PT" sz="1200" b="1" dirty="0">
                      <a:solidFill>
                        <a:srgbClr val="98C222"/>
                      </a:solidFill>
                      <a:latin typeface="+mn-lt"/>
                    </a:rPr>
                    <a:t>projets</a:t>
                  </a:r>
                  <a:endParaRPr lang="fr-FR" sz="1200" b="1" dirty="0">
                    <a:solidFill>
                      <a:srgbClr val="98C222"/>
                    </a:solidFill>
                    <a:latin typeface="+mn-lt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04144" y="2295136"/>
                  <a:ext cx="1656907" cy="688653"/>
                </a:xfrm>
                <a:prstGeom prst="rect">
                  <a:avLst/>
                </a:prstGeom>
                <a:solidFill>
                  <a:srgbClr val="98C222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 err="1">
                      <a:solidFill>
                        <a:schemeClr val="bg1"/>
                      </a:solidFill>
                    </a:rPr>
                    <a:t>Tourisme</a:t>
                  </a:r>
                  <a:r>
                    <a:rPr lang="en-GB" sz="1100" b="1" dirty="0">
                      <a:solidFill>
                        <a:schemeClr val="bg1"/>
                      </a:solidFill>
                    </a:rPr>
                    <a:t> durable</a:t>
                  </a:r>
                </a:p>
              </p:txBody>
            </p:sp>
          </p:grp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138" y="1581801"/>
                <a:ext cx="368331" cy="368331"/>
              </a:xfrm>
              <a:prstGeom prst="rect">
                <a:avLst/>
              </a:prstGeom>
            </p:spPr>
          </p:pic>
        </p:grpSp>
      </p:grpSp>
      <p:grpSp>
        <p:nvGrpSpPr>
          <p:cNvPr id="32" name="Groupe 31"/>
          <p:cNvGrpSpPr/>
          <p:nvPr/>
        </p:nvGrpSpPr>
        <p:grpSpPr>
          <a:xfrm>
            <a:off x="5868144" y="2044206"/>
            <a:ext cx="2659439" cy="2667237"/>
            <a:chOff x="1295605" y="2769731"/>
            <a:chExt cx="2659439" cy="2667237"/>
          </a:xfrm>
        </p:grpSpPr>
        <p:grpSp>
          <p:nvGrpSpPr>
            <p:cNvPr id="33" name="Groupe 32"/>
            <p:cNvGrpSpPr/>
            <p:nvPr/>
          </p:nvGrpSpPr>
          <p:grpSpPr>
            <a:xfrm>
              <a:off x="1295605" y="4667527"/>
              <a:ext cx="2659439" cy="769441"/>
              <a:chOff x="140073" y="2245504"/>
              <a:chExt cx="2659439" cy="769441"/>
            </a:xfrm>
          </p:grpSpPr>
          <p:sp>
            <p:nvSpPr>
              <p:cNvPr id="44" name="ZoneTexte 43"/>
              <p:cNvSpPr txBox="1"/>
              <p:nvPr/>
            </p:nvSpPr>
            <p:spPr>
              <a:xfrm>
                <a:off x="1905016" y="2245504"/>
                <a:ext cx="8944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200" b="1" dirty="0">
                    <a:solidFill>
                      <a:srgbClr val="159961"/>
                    </a:solidFill>
                    <a:latin typeface="+mn-lt"/>
                  </a:rPr>
                  <a:t>10</a:t>
                </a:r>
                <a:br>
                  <a:rPr lang="pt-PT" b="1" dirty="0">
                    <a:solidFill>
                      <a:srgbClr val="159961"/>
                    </a:solidFill>
                    <a:latin typeface="+mn-lt"/>
                  </a:rPr>
                </a:br>
                <a:r>
                  <a:rPr lang="pt-PT" sz="1200" b="1" dirty="0">
                    <a:solidFill>
                      <a:srgbClr val="159961"/>
                    </a:solidFill>
                    <a:latin typeface="+mn-lt"/>
                  </a:rPr>
                  <a:t>projets</a:t>
                </a:r>
                <a:endParaRPr lang="fr-FR" sz="1200" b="1" dirty="0">
                  <a:solidFill>
                    <a:srgbClr val="159961"/>
                  </a:solidFill>
                  <a:latin typeface="+mn-l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0073" y="2295136"/>
                <a:ext cx="1764943" cy="688653"/>
              </a:xfrm>
              <a:prstGeom prst="rect">
                <a:avLst/>
              </a:prstGeom>
              <a:solidFill>
                <a:srgbClr val="159961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47675"/>
                <a:r>
                  <a:rPr lang="en-GB" sz="1100" b="1" dirty="0" err="1">
                    <a:solidFill>
                      <a:schemeClr val="bg1"/>
                    </a:solidFill>
                  </a:rPr>
                  <a:t>Bâtiments</a:t>
                </a:r>
                <a:r>
                  <a:rPr lang="en-GB" sz="1100" b="1" dirty="0">
                    <a:solidFill>
                      <a:schemeClr val="bg1"/>
                    </a:solidFill>
                  </a:rPr>
                  <a:t> </a:t>
                </a:r>
                <a:r>
                  <a:rPr lang="en-GB" sz="1100" b="1" dirty="0" err="1">
                    <a:solidFill>
                      <a:schemeClr val="bg1"/>
                    </a:solidFill>
                  </a:rPr>
                  <a:t>efficaces</a:t>
                </a:r>
                <a:endParaRPr lang="en-GB" sz="11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85" y="2416551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34" name="Groupe 33"/>
            <p:cNvGrpSpPr/>
            <p:nvPr/>
          </p:nvGrpSpPr>
          <p:grpSpPr>
            <a:xfrm>
              <a:off x="1295605" y="2769731"/>
              <a:ext cx="2595368" cy="769441"/>
              <a:chOff x="563367" y="2273902"/>
              <a:chExt cx="2595368" cy="769441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563367" y="2273902"/>
                <a:ext cx="2595368" cy="769441"/>
                <a:chOff x="204144" y="2245504"/>
                <a:chExt cx="2595368" cy="769441"/>
              </a:xfrm>
            </p:grpSpPr>
            <p:sp>
              <p:nvSpPr>
                <p:cNvPr id="42" name="ZoneTexte 41"/>
                <p:cNvSpPr txBox="1"/>
                <p:nvPr/>
              </p:nvSpPr>
              <p:spPr>
                <a:xfrm>
                  <a:off x="2004344" y="2245504"/>
                  <a:ext cx="79516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3200" b="1" dirty="0">
                      <a:solidFill>
                        <a:srgbClr val="159961"/>
                      </a:solidFill>
                      <a:latin typeface="+mn-lt"/>
                    </a:rPr>
                    <a:t>6</a:t>
                  </a:r>
                  <a:br>
                    <a:rPr lang="pt-PT" b="1" dirty="0">
                      <a:solidFill>
                        <a:srgbClr val="159961"/>
                      </a:solidFill>
                      <a:latin typeface="+mn-lt"/>
                    </a:rPr>
                  </a:br>
                  <a:r>
                    <a:rPr lang="pt-PT" sz="1200" b="1" dirty="0">
                      <a:solidFill>
                        <a:srgbClr val="159961"/>
                      </a:solidFill>
                      <a:latin typeface="+mn-lt"/>
                    </a:rPr>
                    <a:t>projets</a:t>
                  </a:r>
                  <a:endParaRPr lang="fr-FR" sz="1200" b="1" dirty="0">
                    <a:solidFill>
                      <a:srgbClr val="159961"/>
                    </a:solidFill>
                    <a:latin typeface="+mn-lt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04144" y="2295136"/>
                  <a:ext cx="1764943" cy="688653"/>
                </a:xfrm>
                <a:prstGeom prst="rect">
                  <a:avLst/>
                </a:prstGeom>
                <a:solidFill>
                  <a:srgbClr val="159961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Transport </a:t>
                  </a:r>
                  <a:r>
                    <a:rPr lang="en-GB" sz="1100" b="1" dirty="0" err="1">
                      <a:solidFill>
                        <a:schemeClr val="bg1"/>
                      </a:solidFill>
                    </a:rPr>
                    <a:t>urbain</a:t>
                  </a:r>
                  <a:endParaRPr lang="en-GB" sz="11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81" y="2467213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35" name="Groupe 34"/>
            <p:cNvGrpSpPr/>
            <p:nvPr/>
          </p:nvGrpSpPr>
          <p:grpSpPr>
            <a:xfrm>
              <a:off x="1295606" y="3725651"/>
              <a:ext cx="2630624" cy="769441"/>
              <a:chOff x="494411" y="3122809"/>
              <a:chExt cx="2630624" cy="769441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494411" y="3122809"/>
                <a:ext cx="2630624" cy="769441"/>
                <a:chOff x="168888" y="2245504"/>
                <a:chExt cx="2630624" cy="769441"/>
              </a:xfrm>
            </p:grpSpPr>
            <p:sp>
              <p:nvSpPr>
                <p:cNvPr id="38" name="ZoneTexte 37"/>
                <p:cNvSpPr txBox="1"/>
                <p:nvPr/>
              </p:nvSpPr>
              <p:spPr>
                <a:xfrm>
                  <a:off x="1964303" y="2245504"/>
                  <a:ext cx="8352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3200" b="1" dirty="0">
                      <a:solidFill>
                        <a:srgbClr val="159961"/>
                      </a:solidFill>
                      <a:latin typeface="+mn-lt"/>
                    </a:rPr>
                    <a:t>6</a:t>
                  </a:r>
                  <a:br>
                    <a:rPr lang="pt-PT" b="1" dirty="0">
                      <a:solidFill>
                        <a:srgbClr val="159961"/>
                      </a:solidFill>
                      <a:latin typeface="+mn-lt"/>
                    </a:rPr>
                  </a:br>
                  <a:r>
                    <a:rPr lang="pt-PT" sz="1200" b="1" dirty="0">
                      <a:solidFill>
                        <a:srgbClr val="159961"/>
                      </a:solidFill>
                      <a:latin typeface="+mn-lt"/>
                    </a:rPr>
                    <a:t>projets</a:t>
                  </a:r>
                  <a:endParaRPr lang="fr-FR" sz="1200" b="1" dirty="0">
                    <a:solidFill>
                      <a:srgbClr val="159961"/>
                    </a:solidFill>
                    <a:latin typeface="+mn-lt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68888" y="2295136"/>
                  <a:ext cx="1766602" cy="688653"/>
                </a:xfrm>
                <a:prstGeom prst="rect">
                  <a:avLst/>
                </a:prstGeom>
                <a:solidFill>
                  <a:srgbClr val="159961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Energies </a:t>
                  </a:r>
                  <a:r>
                    <a:rPr lang="en-GB" sz="1100" b="1" dirty="0" err="1">
                      <a:solidFill>
                        <a:schemeClr val="bg1"/>
                      </a:solidFill>
                    </a:rPr>
                    <a:t>renouvelables</a:t>
                  </a:r>
                  <a:endParaRPr lang="en-GB" sz="11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919" y="3316120"/>
                <a:ext cx="380759" cy="380759"/>
              </a:xfrm>
              <a:prstGeom prst="rect">
                <a:avLst/>
              </a:prstGeom>
            </p:spPr>
          </p:pic>
        </p:grpSp>
      </p:grpSp>
      <p:grpSp>
        <p:nvGrpSpPr>
          <p:cNvPr id="47" name="Groupe 46"/>
          <p:cNvGrpSpPr/>
          <p:nvPr/>
        </p:nvGrpSpPr>
        <p:grpSpPr>
          <a:xfrm>
            <a:off x="845773" y="1985149"/>
            <a:ext cx="3297480" cy="1147014"/>
            <a:chOff x="5686676" y="877481"/>
            <a:chExt cx="2795945" cy="1147014"/>
          </a:xfrm>
        </p:grpSpPr>
        <p:grpSp>
          <p:nvGrpSpPr>
            <p:cNvPr id="48" name="Groupe 47"/>
            <p:cNvGrpSpPr/>
            <p:nvPr/>
          </p:nvGrpSpPr>
          <p:grpSpPr>
            <a:xfrm>
              <a:off x="5686676" y="877481"/>
              <a:ext cx="2038795" cy="1147014"/>
              <a:chOff x="-1695983" y="4581128"/>
              <a:chExt cx="2038795" cy="1147014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-1659619" y="4661742"/>
                <a:ext cx="2002431" cy="1041313"/>
              </a:xfrm>
              <a:prstGeom prst="rect">
                <a:avLst/>
              </a:prstGeom>
              <a:solidFill>
                <a:srgbClr val="FDC608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/>
                <a:r>
                  <a:rPr lang="en-GB" sz="1100" b="1" dirty="0" err="1">
                    <a:solidFill>
                      <a:srgbClr val="465F92"/>
                    </a:solidFill>
                  </a:rPr>
                  <a:t>Croissance</a:t>
                </a:r>
                <a:r>
                  <a:rPr lang="en-GB" sz="1100" b="1" dirty="0">
                    <a:solidFill>
                      <a:srgbClr val="465F92"/>
                    </a:solidFill>
                  </a:rPr>
                  <a:t> </a:t>
                </a:r>
                <a:r>
                  <a:rPr lang="en-GB" sz="1100" b="1" dirty="0" err="1">
                    <a:solidFill>
                      <a:srgbClr val="465F92"/>
                    </a:solidFill>
                  </a:rPr>
                  <a:t>verte</a:t>
                </a:r>
                <a:br>
                  <a:rPr lang="en-GB" sz="1100" b="1" dirty="0">
                    <a:solidFill>
                      <a:srgbClr val="465F92"/>
                    </a:solidFill>
                  </a:rPr>
                </a:br>
                <a:endParaRPr lang="en-GB" sz="1100" b="1" dirty="0">
                  <a:solidFill>
                    <a:srgbClr val="465F92"/>
                  </a:solidFill>
                </a:endParaRPr>
              </a:p>
              <a:p>
                <a:pPr marL="361950"/>
                <a:r>
                  <a:rPr lang="en-GB" sz="1100" b="1" dirty="0" err="1">
                    <a:solidFill>
                      <a:srgbClr val="465F92"/>
                    </a:solidFill>
                  </a:rPr>
                  <a:t>Croissance</a:t>
                </a:r>
                <a:r>
                  <a:rPr lang="en-GB" sz="1100" b="1" dirty="0">
                    <a:solidFill>
                      <a:srgbClr val="465F92"/>
                    </a:solidFill>
                  </a:rPr>
                  <a:t> </a:t>
                </a:r>
                <a:r>
                  <a:rPr lang="en-GB" sz="1100" b="1" dirty="0" err="1">
                    <a:solidFill>
                      <a:srgbClr val="465F92"/>
                    </a:solidFill>
                  </a:rPr>
                  <a:t>bleue</a:t>
                </a:r>
                <a:br>
                  <a:rPr lang="en-GB" sz="1100" b="1" dirty="0">
                    <a:solidFill>
                      <a:srgbClr val="465F92"/>
                    </a:solidFill>
                  </a:rPr>
                </a:br>
                <a:endParaRPr lang="en-GB" sz="1100" b="1" dirty="0">
                  <a:solidFill>
                    <a:srgbClr val="465F92"/>
                  </a:solidFill>
                </a:endParaRPr>
              </a:p>
              <a:p>
                <a:pPr marL="361950"/>
                <a:r>
                  <a:rPr lang="en-GB" sz="1100" b="1" dirty="0">
                    <a:solidFill>
                      <a:srgbClr val="465F92"/>
                    </a:solidFill>
                  </a:rPr>
                  <a:t>Social &amp; Creative</a:t>
                </a:r>
              </a:p>
              <a:p>
                <a:pPr marL="361950"/>
                <a:endParaRPr lang="en-GB" sz="1100" b="1" dirty="0">
                  <a:solidFill>
                    <a:srgbClr val="465F92"/>
                  </a:solidFill>
                </a:endParaRPr>
              </a:p>
            </p:txBody>
          </p:sp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5981" y="4958909"/>
                <a:ext cx="381889" cy="381889"/>
              </a:xfrm>
              <a:prstGeom prst="rect">
                <a:avLst/>
              </a:prstGeom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5982" y="4581128"/>
                <a:ext cx="381889" cy="381889"/>
              </a:xfrm>
              <a:prstGeom prst="rect">
                <a:avLst/>
              </a:prstGeom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5983" y="5346253"/>
                <a:ext cx="381889" cy="381889"/>
              </a:xfrm>
              <a:prstGeom prst="rect">
                <a:avLst/>
              </a:prstGeom>
            </p:spPr>
          </p:pic>
        </p:grpSp>
        <p:sp>
          <p:nvSpPr>
            <p:cNvPr id="49" name="ZoneTexte 48"/>
            <p:cNvSpPr txBox="1"/>
            <p:nvPr/>
          </p:nvSpPr>
          <p:spPr>
            <a:xfrm>
              <a:off x="7761833" y="1129849"/>
              <a:ext cx="7207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b="1" dirty="0">
                  <a:solidFill>
                    <a:srgbClr val="FDC608"/>
                  </a:solidFill>
                  <a:latin typeface="+mn-lt"/>
                </a:rPr>
                <a:t>16</a:t>
              </a:r>
              <a:br>
                <a:rPr lang="pt-PT" b="1" dirty="0">
                  <a:solidFill>
                    <a:srgbClr val="FDC608"/>
                  </a:solidFill>
                  <a:latin typeface="+mn-lt"/>
                </a:rPr>
              </a:br>
              <a:r>
                <a:rPr lang="pt-PT" sz="1200" b="1" dirty="0">
                  <a:solidFill>
                    <a:srgbClr val="FDC608"/>
                  </a:solidFill>
                  <a:latin typeface="+mn-lt"/>
                </a:rPr>
                <a:t>projets</a:t>
              </a:r>
              <a:endParaRPr lang="fr-FR" sz="1200" b="1" dirty="0">
                <a:solidFill>
                  <a:srgbClr val="FDC608"/>
                </a:solidFill>
                <a:latin typeface="+mn-lt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61317" y="1455390"/>
            <a:ext cx="279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DC608"/>
                </a:solidFill>
                <a:latin typeface="+mn-lt"/>
              </a:rPr>
              <a:t>Axe 1 INNOVATION 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819278" y="1455390"/>
            <a:ext cx="332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59961"/>
                </a:solidFill>
                <a:latin typeface="+mn-lt"/>
              </a:rPr>
              <a:t>Axe 2 ENERGIE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959290" y="3834505"/>
            <a:ext cx="332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8C222"/>
                </a:solidFill>
                <a:latin typeface="+mn-lt"/>
              </a:rPr>
              <a:t>Axe 3 ENVIRONNEMENT </a:t>
            </a:r>
          </a:p>
        </p:txBody>
      </p:sp>
    </p:spTree>
    <p:extLst>
      <p:ext uri="{BB962C8B-B14F-4D97-AF65-F5344CB8AC3E}">
        <p14:creationId xmlns:p14="http://schemas.microsoft.com/office/powerpoint/2010/main" val="176294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335300" y="2567745"/>
            <a:ext cx="648072" cy="3306125"/>
          </a:xfrm>
          <a:prstGeom prst="rect">
            <a:avLst/>
          </a:prstGeom>
          <a:solidFill>
            <a:srgbClr val="3C7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1374373" y="1049623"/>
            <a:ext cx="40324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600" b="1" dirty="0">
                <a:solidFill>
                  <a:srgbClr val="465F92"/>
                </a:solidFill>
              </a:rPr>
              <a:t>Projets HORIZONTAUX </a:t>
            </a:r>
            <a:endParaRPr lang="fr-FR" sz="1600" dirty="0">
              <a:solidFill>
                <a:srgbClr val="465F92"/>
              </a:solidFill>
            </a:endParaRPr>
          </a:p>
          <a:p>
            <a:pPr algn="ctr">
              <a:lnSpc>
                <a:spcPts val="1400"/>
              </a:lnSpc>
            </a:pPr>
            <a:r>
              <a:rPr lang="fr-FR" sz="1200" b="1" dirty="0">
                <a:solidFill>
                  <a:srgbClr val="FF0000"/>
                </a:solidFill>
              </a:rPr>
              <a:t>2</a:t>
            </a:r>
            <a:r>
              <a:rPr lang="fr-FR" sz="1200" b="1" baseline="30000" dirty="0">
                <a:solidFill>
                  <a:srgbClr val="FF0000"/>
                </a:solidFill>
              </a:rPr>
              <a:t>e</a:t>
            </a:r>
            <a:r>
              <a:rPr lang="fr-FR" sz="1200" b="1" dirty="0">
                <a:solidFill>
                  <a:srgbClr val="FF0000"/>
                </a:solidFill>
              </a:rPr>
              <a:t> niveau d’impact: </a:t>
            </a:r>
          </a:p>
          <a:p>
            <a:pPr algn="ctr">
              <a:lnSpc>
                <a:spcPts val="1400"/>
              </a:lnSpc>
            </a:pPr>
            <a:r>
              <a:rPr lang="fr-FR" sz="1200" b="1" dirty="0">
                <a:solidFill>
                  <a:srgbClr val="FF0000"/>
                </a:solidFill>
              </a:rPr>
              <a:t>communautés thématiques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151" y="868407"/>
            <a:ext cx="19138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465F92"/>
                </a:solidFill>
              </a:rPr>
              <a:t>Politiques et actions partagées au niveau Méditerranéen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3</a:t>
            </a:r>
            <a:r>
              <a:rPr lang="fr-FR" sz="1200" b="1" baseline="30000" dirty="0">
                <a:solidFill>
                  <a:srgbClr val="FF0000"/>
                </a:solidFill>
              </a:rPr>
              <a:t>e</a:t>
            </a:r>
            <a:r>
              <a:rPr lang="fr-FR" sz="1200" b="1" dirty="0">
                <a:solidFill>
                  <a:srgbClr val="FF0000"/>
                </a:solidFill>
              </a:rPr>
              <a:t> niveau d’impact</a:t>
            </a:r>
            <a:r>
              <a:rPr lang="fr-FR" sz="1200" b="1" dirty="0">
                <a:solidFill>
                  <a:srgbClr val="465F92"/>
                </a:solidFill>
              </a:rPr>
              <a:t> </a:t>
            </a:r>
          </a:p>
        </p:txBody>
      </p:sp>
      <p:sp>
        <p:nvSpPr>
          <p:cNvPr id="55" name="ZoneTexte 54"/>
          <p:cNvSpPr txBox="1"/>
          <p:nvPr/>
        </p:nvSpPr>
        <p:spPr>
          <a:xfrm rot="16200000">
            <a:off x="-732451" y="3861329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PANORAMED – 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Projet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+mn-lt"/>
              </a:rPr>
              <a:t>Plateforme </a:t>
            </a:r>
          </a:p>
        </p:txBody>
      </p:sp>
      <p:grpSp>
        <p:nvGrpSpPr>
          <p:cNvPr id="106" name="Groupe 105"/>
          <p:cNvGrpSpPr/>
          <p:nvPr/>
        </p:nvGrpSpPr>
        <p:grpSpPr>
          <a:xfrm>
            <a:off x="4637612" y="1653612"/>
            <a:ext cx="4603485" cy="4605276"/>
            <a:chOff x="8118120" y="2004521"/>
            <a:chExt cx="4603485" cy="4605276"/>
          </a:xfrm>
        </p:grpSpPr>
        <p:sp>
          <p:nvSpPr>
            <p:cNvPr id="37" name="ZoneTexte 36"/>
            <p:cNvSpPr txBox="1"/>
            <p:nvPr/>
          </p:nvSpPr>
          <p:spPr>
            <a:xfrm>
              <a:off x="10862658" y="2492143"/>
              <a:ext cx="11320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DC608"/>
                  </a:solidFill>
                  <a:latin typeface="+mn-lt"/>
                </a:rPr>
                <a:t>Innovation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0704706" y="4133751"/>
              <a:ext cx="201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159961"/>
                  </a:solidFill>
                  <a:latin typeface="+mn-lt"/>
                </a:rPr>
                <a:t>Economie a faible </a:t>
              </a:r>
            </a:p>
            <a:p>
              <a:pPr algn="ctr"/>
              <a:r>
                <a:rPr lang="fr-FR" sz="1200" b="1" dirty="0">
                  <a:solidFill>
                    <a:srgbClr val="159961"/>
                  </a:solidFill>
                  <a:latin typeface="+mn-lt"/>
                </a:rPr>
                <a:t>émission de carbone 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0958256" y="5508927"/>
              <a:ext cx="13740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98C222"/>
                  </a:solidFill>
                  <a:latin typeface="+mn-lt"/>
                </a:rPr>
                <a:t>Ressources </a:t>
              </a:r>
            </a:p>
            <a:p>
              <a:pPr algn="ctr"/>
              <a:r>
                <a:rPr lang="fr-FR" sz="1200" b="1" dirty="0">
                  <a:solidFill>
                    <a:srgbClr val="98C222"/>
                  </a:solidFill>
                  <a:latin typeface="+mn-lt"/>
                </a:rPr>
                <a:t>naturelles </a:t>
              </a:r>
            </a:p>
            <a:p>
              <a:pPr algn="ctr"/>
              <a:r>
                <a:rPr lang="fr-FR" sz="1200" b="1" dirty="0">
                  <a:solidFill>
                    <a:srgbClr val="98C222"/>
                  </a:solidFill>
                  <a:latin typeface="+mn-lt"/>
                </a:rPr>
                <a:t>et culturelles </a:t>
              </a:r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8118120" y="2004521"/>
              <a:ext cx="2619305" cy="4605276"/>
              <a:chOff x="8118120" y="2004521"/>
              <a:chExt cx="2619305" cy="4605276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9364616" y="2165985"/>
                <a:ext cx="1266835" cy="1185861"/>
                <a:chOff x="9158054" y="2257552"/>
                <a:chExt cx="1266835" cy="1185861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9229491" y="2505202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rgbClr val="465F92"/>
                      </a:solidFill>
                    </a:rPr>
                    <a:t>1</a:t>
                  </a:r>
                </a:p>
              </p:txBody>
            </p:sp>
            <p:sp>
              <p:nvSpPr>
                <p:cNvPr id="18" name="Ellipse 17"/>
                <p:cNvSpPr/>
                <p:nvPr/>
              </p:nvSpPr>
              <p:spPr>
                <a:xfrm>
                  <a:off x="9620017" y="2257552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rgbClr val="465F92"/>
                      </a:solidFill>
                    </a:rPr>
                    <a:t>2</a:t>
                  </a:r>
                </a:p>
              </p:txBody>
            </p:sp>
            <p:sp>
              <p:nvSpPr>
                <p:cNvPr id="19" name="Ellipse 18"/>
                <p:cNvSpPr/>
                <p:nvPr/>
              </p:nvSpPr>
              <p:spPr>
                <a:xfrm>
                  <a:off x="9577159" y="2640933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rgbClr val="465F92"/>
                      </a:solidFill>
                    </a:rPr>
                    <a:t>3</a:t>
                  </a:r>
                </a:p>
              </p:txBody>
            </p:sp>
            <p:sp>
              <p:nvSpPr>
                <p:cNvPr id="20" name="Ellipse 19"/>
                <p:cNvSpPr/>
                <p:nvPr/>
              </p:nvSpPr>
              <p:spPr>
                <a:xfrm>
                  <a:off x="9158054" y="2888583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solidFill>
                        <a:srgbClr val="465F92"/>
                      </a:solidFill>
                    </a:rPr>
                    <a:t>1/2</a:t>
                  </a:r>
                </a:p>
              </p:txBody>
            </p:sp>
            <p:sp>
              <p:nvSpPr>
                <p:cNvPr id="21" name="Ellipse 20"/>
                <p:cNvSpPr/>
                <p:nvPr/>
              </p:nvSpPr>
              <p:spPr>
                <a:xfrm>
                  <a:off x="9924827" y="2434955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solidFill>
                        <a:srgbClr val="465F92"/>
                      </a:solidFill>
                    </a:rPr>
                    <a:t>2/3</a:t>
                  </a:r>
                </a:p>
              </p:txBody>
            </p:sp>
            <p:sp>
              <p:nvSpPr>
                <p:cNvPr id="22" name="Ellipse 21"/>
                <p:cNvSpPr/>
                <p:nvPr/>
              </p:nvSpPr>
              <p:spPr>
                <a:xfrm>
                  <a:off x="9720034" y="2943351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solidFill>
                        <a:srgbClr val="465F92"/>
                      </a:solidFill>
                    </a:rPr>
                    <a:t>1/2/3</a:t>
                  </a:r>
                </a:p>
              </p:txBody>
            </p:sp>
          </p:grpSp>
          <p:grpSp>
            <p:nvGrpSpPr>
              <p:cNvPr id="23" name="Groupe 22"/>
              <p:cNvGrpSpPr/>
              <p:nvPr/>
            </p:nvGrpSpPr>
            <p:grpSpPr>
              <a:xfrm>
                <a:off x="9326618" y="3681638"/>
                <a:ext cx="1266835" cy="1185861"/>
                <a:chOff x="8867638" y="821641"/>
                <a:chExt cx="1266835" cy="1185861"/>
              </a:xfrm>
              <a:gradFill flip="none" rotWithShape="1">
                <a:gsLst>
                  <a:gs pos="0">
                    <a:srgbClr val="159961">
                      <a:shade val="30000"/>
                      <a:satMod val="115000"/>
                    </a:srgbClr>
                  </a:gs>
                  <a:gs pos="50000">
                    <a:srgbClr val="159961">
                      <a:shade val="67500"/>
                      <a:satMod val="115000"/>
                    </a:srgbClr>
                  </a:gs>
                  <a:gs pos="100000">
                    <a:srgbClr val="15996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p:grpSpPr>
            <p:sp>
              <p:nvSpPr>
                <p:cNvPr id="24" name="Ellipse 23"/>
                <p:cNvSpPr/>
                <p:nvPr/>
              </p:nvSpPr>
              <p:spPr>
                <a:xfrm>
                  <a:off x="8939075" y="1069291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1</a:t>
                  </a:r>
                </a:p>
              </p:txBody>
            </p:sp>
            <p:sp>
              <p:nvSpPr>
                <p:cNvPr id="25" name="Ellipse 24"/>
                <p:cNvSpPr/>
                <p:nvPr/>
              </p:nvSpPr>
              <p:spPr>
                <a:xfrm>
                  <a:off x="9329601" y="821641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2</a:t>
                  </a:r>
                </a:p>
              </p:txBody>
            </p:sp>
            <p:sp>
              <p:nvSpPr>
                <p:cNvPr id="26" name="Ellipse 25"/>
                <p:cNvSpPr/>
                <p:nvPr/>
              </p:nvSpPr>
              <p:spPr>
                <a:xfrm>
                  <a:off x="9286743" y="1205022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3</a:t>
                  </a:r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8867638" y="1452672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1/2</a:t>
                  </a:r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9634411" y="999044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2/3</a:t>
                  </a:r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9429618" y="1507440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1/2/3</a:t>
                  </a:r>
                </a:p>
              </p:txBody>
            </p:sp>
          </p:grpSp>
          <p:grpSp>
            <p:nvGrpSpPr>
              <p:cNvPr id="30" name="Groupe 29"/>
              <p:cNvGrpSpPr/>
              <p:nvPr/>
            </p:nvGrpSpPr>
            <p:grpSpPr>
              <a:xfrm>
                <a:off x="9467667" y="5258808"/>
                <a:ext cx="1083515" cy="1216003"/>
                <a:chOff x="8946770" y="759325"/>
                <a:chExt cx="1083515" cy="1216003"/>
              </a:xfrm>
              <a:gradFill flip="none" rotWithShape="1">
                <a:gsLst>
                  <a:gs pos="0">
                    <a:srgbClr val="98C222">
                      <a:shade val="30000"/>
                      <a:satMod val="115000"/>
                    </a:srgbClr>
                  </a:gs>
                  <a:gs pos="50000">
                    <a:srgbClr val="98C222">
                      <a:shade val="67500"/>
                      <a:satMod val="115000"/>
                    </a:srgbClr>
                  </a:gs>
                  <a:gs pos="100000">
                    <a:srgbClr val="98C22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p:grpSpPr>
            <p:sp>
              <p:nvSpPr>
                <p:cNvPr id="32" name="Ellipse 31"/>
                <p:cNvSpPr/>
                <p:nvPr/>
              </p:nvSpPr>
              <p:spPr>
                <a:xfrm>
                  <a:off x="9225413" y="759325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2</a:t>
                  </a:r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9226289" y="1160683"/>
                  <a:ext cx="315175" cy="3325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3</a:t>
                  </a:r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9530223" y="936728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2/3</a:t>
                  </a:r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9508223" y="1475266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1/2/3</a:t>
                  </a:r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>
                  <a:off x="8946770" y="1007919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1</a:t>
                  </a:r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>
                  <a:off x="8969763" y="1475266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1/2</a:t>
                  </a: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8118120" y="2683446"/>
                <a:ext cx="1024845" cy="277728"/>
                <a:chOff x="7833440" y="1342186"/>
                <a:chExt cx="1024845" cy="277728"/>
              </a:xfrm>
            </p:grpSpPr>
            <p:cxnSp>
              <p:nvCxnSpPr>
                <p:cNvPr id="41" name="Connecteur droit avec flèche 40"/>
                <p:cNvCxnSpPr/>
                <p:nvPr/>
              </p:nvCxnSpPr>
              <p:spPr>
                <a:xfrm flipH="1">
                  <a:off x="7833440" y="1619914"/>
                  <a:ext cx="1024845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3" name="ZoneTexte 42"/>
                <p:cNvSpPr txBox="1"/>
                <p:nvPr/>
              </p:nvSpPr>
              <p:spPr>
                <a:xfrm>
                  <a:off x="7913077" y="1342186"/>
                  <a:ext cx="8755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Résultat</a:t>
                  </a:r>
                  <a:r>
                    <a:rPr lang="en-GB" sz="12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s</a:t>
                  </a:r>
                </a:p>
              </p:txBody>
            </p:sp>
          </p:grpSp>
          <p:sp>
            <p:nvSpPr>
              <p:cNvPr id="57" name="Ellipse 56"/>
              <p:cNvSpPr/>
              <p:nvPr/>
            </p:nvSpPr>
            <p:spPr>
              <a:xfrm>
                <a:off x="9200412" y="2004521"/>
                <a:ext cx="1472020" cy="1513685"/>
              </a:xfrm>
              <a:prstGeom prst="ellipse">
                <a:avLst/>
              </a:prstGeom>
              <a:noFill/>
              <a:ln>
                <a:solidFill>
                  <a:srgbClr val="FDC6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9232686" y="3585461"/>
                <a:ext cx="1472020" cy="1459743"/>
              </a:xfrm>
              <a:prstGeom prst="ellipse">
                <a:avLst/>
              </a:prstGeom>
              <a:noFill/>
              <a:ln>
                <a:solidFill>
                  <a:srgbClr val="159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9265405" y="5187888"/>
                <a:ext cx="1472020" cy="1421909"/>
              </a:xfrm>
              <a:prstGeom prst="ellipse">
                <a:avLst/>
              </a:prstGeom>
              <a:noFill/>
              <a:ln>
                <a:solidFill>
                  <a:srgbClr val="98C2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98" name="Groupe 97"/>
          <p:cNvGrpSpPr/>
          <p:nvPr/>
        </p:nvGrpSpPr>
        <p:grpSpPr>
          <a:xfrm>
            <a:off x="2006642" y="2214577"/>
            <a:ext cx="2522043" cy="1147653"/>
            <a:chOff x="6324725" y="2602804"/>
            <a:chExt cx="2522043" cy="1147653"/>
          </a:xfrm>
        </p:grpSpPr>
        <p:grpSp>
          <p:nvGrpSpPr>
            <p:cNvPr id="93" name="Groupe 92"/>
            <p:cNvGrpSpPr/>
            <p:nvPr/>
          </p:nvGrpSpPr>
          <p:grpSpPr>
            <a:xfrm>
              <a:off x="6335932" y="2981224"/>
              <a:ext cx="2510836" cy="381889"/>
              <a:chOff x="6335932" y="2981224"/>
              <a:chExt cx="2510836" cy="38188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653203" y="3010146"/>
                <a:ext cx="2193565" cy="317258"/>
              </a:xfrm>
              <a:prstGeom prst="rect">
                <a:avLst/>
              </a:prstGeom>
              <a:solidFill>
                <a:srgbClr val="FDC608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100" b="1" dirty="0">
                    <a:solidFill>
                      <a:srgbClr val="465F92"/>
                    </a:solidFill>
                    <a:latin typeface="Montserrat" panose="02000505000000020004"/>
                  </a:rPr>
                  <a:t>Croissance Bleue</a:t>
                </a:r>
              </a:p>
            </p:txBody>
          </p:sp>
          <p:pic>
            <p:nvPicPr>
              <p:cNvPr id="82" name="Imag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932" y="2981224"/>
                <a:ext cx="381889" cy="381889"/>
              </a:xfrm>
              <a:prstGeom prst="rect">
                <a:avLst/>
              </a:prstGeom>
            </p:spPr>
          </p:pic>
        </p:grpSp>
        <p:grpSp>
          <p:nvGrpSpPr>
            <p:cNvPr id="94" name="Groupe 93"/>
            <p:cNvGrpSpPr/>
            <p:nvPr/>
          </p:nvGrpSpPr>
          <p:grpSpPr>
            <a:xfrm>
              <a:off x="6324725" y="2602804"/>
              <a:ext cx="2522043" cy="381889"/>
              <a:chOff x="6324725" y="2602804"/>
              <a:chExt cx="2522043" cy="381889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528720" y="2656166"/>
                <a:ext cx="2318048" cy="317258"/>
              </a:xfrm>
              <a:prstGeom prst="rect">
                <a:avLst/>
              </a:prstGeom>
              <a:solidFill>
                <a:srgbClr val="FDC608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100" b="1" dirty="0">
                    <a:solidFill>
                      <a:srgbClr val="465F92"/>
                    </a:solidFill>
                  </a:rPr>
                  <a:t>  </a:t>
                </a:r>
                <a:r>
                  <a:rPr lang="fr-FR" sz="1100" b="1" dirty="0">
                    <a:solidFill>
                      <a:srgbClr val="465F92"/>
                    </a:solidFill>
                    <a:latin typeface="Montserrat" panose="02000505000000020004"/>
                  </a:rPr>
                  <a:t>Croissance Verte</a:t>
                </a:r>
              </a:p>
            </p:txBody>
          </p:sp>
          <p:pic>
            <p:nvPicPr>
              <p:cNvPr id="84" name="Image 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725" y="2602804"/>
                <a:ext cx="381889" cy="381889"/>
              </a:xfrm>
              <a:prstGeom prst="rect">
                <a:avLst/>
              </a:prstGeom>
            </p:spPr>
          </p:pic>
        </p:grpSp>
        <p:grpSp>
          <p:nvGrpSpPr>
            <p:cNvPr id="92" name="Groupe 91"/>
            <p:cNvGrpSpPr/>
            <p:nvPr/>
          </p:nvGrpSpPr>
          <p:grpSpPr>
            <a:xfrm>
              <a:off x="6335930" y="3368568"/>
              <a:ext cx="2510838" cy="381889"/>
              <a:chOff x="6335930" y="3368568"/>
              <a:chExt cx="2510838" cy="38188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526877" y="3380221"/>
                <a:ext cx="2319891" cy="317258"/>
              </a:xfrm>
              <a:prstGeom prst="rect">
                <a:avLst/>
              </a:prstGeom>
              <a:solidFill>
                <a:srgbClr val="FDC608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GB" sz="1100" b="1" dirty="0">
                    <a:solidFill>
                      <a:srgbClr val="465F92"/>
                    </a:solidFill>
                    <a:latin typeface="Montserrat" panose="02000505000000020004"/>
                  </a:rPr>
                  <a:t>Social &amp; Creative</a:t>
                </a:r>
              </a:p>
            </p:txBody>
          </p:sp>
          <p:pic>
            <p:nvPicPr>
              <p:cNvPr id="86" name="Image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930" y="3368568"/>
                <a:ext cx="381889" cy="381889"/>
              </a:xfrm>
              <a:prstGeom prst="rect">
                <a:avLst/>
              </a:prstGeom>
            </p:spPr>
          </p:pic>
        </p:grpSp>
      </p:grpSp>
      <p:grpSp>
        <p:nvGrpSpPr>
          <p:cNvPr id="96" name="Groupe 95"/>
          <p:cNvGrpSpPr/>
          <p:nvPr/>
        </p:nvGrpSpPr>
        <p:grpSpPr>
          <a:xfrm>
            <a:off x="1867144" y="5099263"/>
            <a:ext cx="2822795" cy="797419"/>
            <a:chOff x="6241961" y="5444640"/>
            <a:chExt cx="2822795" cy="797419"/>
          </a:xfrm>
        </p:grpSpPr>
        <p:grpSp>
          <p:nvGrpSpPr>
            <p:cNvPr id="90" name="Groupe 89"/>
            <p:cNvGrpSpPr/>
            <p:nvPr/>
          </p:nvGrpSpPr>
          <p:grpSpPr>
            <a:xfrm>
              <a:off x="6253223" y="5846246"/>
              <a:ext cx="2799287" cy="395813"/>
              <a:chOff x="6253223" y="5846246"/>
              <a:chExt cx="2799287" cy="39581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6538186" y="5846246"/>
                <a:ext cx="2514324" cy="395813"/>
              </a:xfrm>
              <a:prstGeom prst="rect">
                <a:avLst/>
              </a:prstGeom>
              <a:solidFill>
                <a:srgbClr val="98C222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100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Protection de la Biodiversité</a:t>
                </a:r>
                <a:endParaRPr lang="fr-FR" sz="11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1" name="Image 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3223" y="5859986"/>
                <a:ext cx="368331" cy="368331"/>
              </a:xfrm>
              <a:prstGeom prst="rect">
                <a:avLst/>
              </a:prstGeom>
            </p:spPr>
          </p:pic>
        </p:grpSp>
        <p:grpSp>
          <p:nvGrpSpPr>
            <p:cNvPr id="91" name="Groupe 90"/>
            <p:cNvGrpSpPr/>
            <p:nvPr/>
          </p:nvGrpSpPr>
          <p:grpSpPr>
            <a:xfrm>
              <a:off x="6241961" y="5444640"/>
              <a:ext cx="2822795" cy="368331"/>
              <a:chOff x="6241961" y="5444640"/>
              <a:chExt cx="2822795" cy="36833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6538186" y="5487596"/>
                <a:ext cx="2526570" cy="317258"/>
              </a:xfrm>
              <a:prstGeom prst="rect">
                <a:avLst/>
              </a:prstGeom>
              <a:solidFill>
                <a:srgbClr val="98C222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100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Tourisme Durable</a:t>
                </a:r>
              </a:p>
            </p:txBody>
          </p:sp>
          <p:pic>
            <p:nvPicPr>
              <p:cNvPr id="87" name="Image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1961" y="5444640"/>
                <a:ext cx="368331" cy="368331"/>
              </a:xfrm>
              <a:prstGeom prst="rect">
                <a:avLst/>
              </a:prstGeom>
            </p:spPr>
          </p:pic>
        </p:grpSp>
      </p:grpSp>
      <p:grpSp>
        <p:nvGrpSpPr>
          <p:cNvPr id="97" name="Groupe 96"/>
          <p:cNvGrpSpPr/>
          <p:nvPr/>
        </p:nvGrpSpPr>
        <p:grpSpPr>
          <a:xfrm>
            <a:off x="1928148" y="3645718"/>
            <a:ext cx="2647479" cy="1102953"/>
            <a:chOff x="6272229" y="4043207"/>
            <a:chExt cx="2647479" cy="1102953"/>
          </a:xfrm>
        </p:grpSpPr>
        <p:grpSp>
          <p:nvGrpSpPr>
            <p:cNvPr id="11" name="Groupe 10"/>
            <p:cNvGrpSpPr/>
            <p:nvPr/>
          </p:nvGrpSpPr>
          <p:grpSpPr>
            <a:xfrm>
              <a:off x="6272229" y="4043207"/>
              <a:ext cx="2647479" cy="380759"/>
              <a:chOff x="6272229" y="4043207"/>
              <a:chExt cx="2647479" cy="38075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534416" y="4084032"/>
                <a:ext cx="2385292" cy="317258"/>
              </a:xfrm>
              <a:prstGeom prst="rect">
                <a:avLst/>
              </a:prstGeom>
              <a:solidFill>
                <a:srgbClr val="159961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100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  Efficacité Bâtiments </a:t>
                </a:r>
                <a:endParaRPr lang="fr-FR" sz="11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3" name="Image 8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2229" y="4043207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2" name="Groupe 1"/>
            <p:cNvGrpSpPr/>
            <p:nvPr/>
          </p:nvGrpSpPr>
          <p:grpSpPr>
            <a:xfrm>
              <a:off x="6279473" y="4765401"/>
              <a:ext cx="2636609" cy="380759"/>
              <a:chOff x="6279473" y="4765401"/>
              <a:chExt cx="2636609" cy="38075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6626638" y="4797400"/>
                <a:ext cx="2289444" cy="317258"/>
              </a:xfrm>
              <a:prstGeom prst="rect">
                <a:avLst/>
              </a:prstGeom>
              <a:solidFill>
                <a:srgbClr val="159961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100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Transports Urbains</a:t>
                </a:r>
              </a:p>
            </p:txBody>
          </p:sp>
          <p:pic>
            <p:nvPicPr>
              <p:cNvPr id="85" name="Image 8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473" y="4765401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3" name="Groupe 2"/>
            <p:cNvGrpSpPr/>
            <p:nvPr/>
          </p:nvGrpSpPr>
          <p:grpSpPr>
            <a:xfrm>
              <a:off x="6287980" y="4411164"/>
              <a:ext cx="2628102" cy="380759"/>
              <a:chOff x="6287980" y="4411164"/>
              <a:chExt cx="2628102" cy="38075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615739" y="4437539"/>
                <a:ext cx="2300343" cy="317258"/>
              </a:xfrm>
              <a:prstGeom prst="rect">
                <a:avLst/>
              </a:prstGeom>
              <a:solidFill>
                <a:srgbClr val="159961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100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Énergies Renouvelables</a:t>
                </a:r>
              </a:p>
            </p:txBody>
          </p:sp>
          <p:pic>
            <p:nvPicPr>
              <p:cNvPr id="88" name="Image 8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7980" y="4411164"/>
                <a:ext cx="380759" cy="380759"/>
              </a:xfrm>
              <a:prstGeom prst="rect">
                <a:avLst/>
              </a:prstGeom>
            </p:spPr>
          </p:pic>
        </p:grpSp>
      </p:grpSp>
      <p:sp>
        <p:nvSpPr>
          <p:cNvPr id="107" name="ZoneTexte 106"/>
          <p:cNvSpPr txBox="1"/>
          <p:nvPr/>
        </p:nvSpPr>
        <p:spPr>
          <a:xfrm>
            <a:off x="5300334" y="1072757"/>
            <a:ext cx="270109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600" b="1" dirty="0">
                <a:solidFill>
                  <a:srgbClr val="465F92"/>
                </a:solidFill>
              </a:rPr>
              <a:t>Projets MODULAIRES </a:t>
            </a:r>
            <a:endParaRPr lang="fr-FR" sz="1600" dirty="0">
              <a:solidFill>
                <a:srgbClr val="465F92"/>
              </a:solidFill>
            </a:endParaRPr>
          </a:p>
          <a:p>
            <a:pPr algn="ctr">
              <a:lnSpc>
                <a:spcPts val="1400"/>
              </a:lnSpc>
            </a:pPr>
            <a:r>
              <a:rPr lang="fr-FR" sz="1200" b="1" dirty="0">
                <a:solidFill>
                  <a:srgbClr val="FF0000"/>
                </a:solidFill>
              </a:rPr>
              <a:t>1</a:t>
            </a:r>
            <a:r>
              <a:rPr lang="fr-FR" sz="1200" b="1" baseline="30000" dirty="0">
                <a:solidFill>
                  <a:srgbClr val="FF0000"/>
                </a:solidFill>
              </a:rPr>
              <a:t>er</a:t>
            </a:r>
            <a:r>
              <a:rPr lang="fr-FR" sz="1200" b="1" dirty="0">
                <a:solidFill>
                  <a:srgbClr val="FF0000"/>
                </a:solidFill>
              </a:rPr>
              <a:t> niveau d’impact: Local</a:t>
            </a:r>
            <a:endParaRPr lang="fr-FR" sz="1600" dirty="0">
              <a:solidFill>
                <a:srgbClr val="808080">
                  <a:lumMod val="50000"/>
                </a:srgbClr>
              </a:solidFill>
            </a:endParaRPr>
          </a:p>
        </p:txBody>
      </p:sp>
      <p:grpSp>
        <p:nvGrpSpPr>
          <p:cNvPr id="110" name="Groupe 109"/>
          <p:cNvGrpSpPr/>
          <p:nvPr/>
        </p:nvGrpSpPr>
        <p:grpSpPr>
          <a:xfrm flipH="1">
            <a:off x="335298" y="2254555"/>
            <a:ext cx="648073" cy="648073"/>
            <a:chOff x="-2774093" y="-258624"/>
            <a:chExt cx="3243536" cy="3243536"/>
          </a:xfrm>
        </p:grpSpPr>
        <p:sp>
          <p:nvSpPr>
            <p:cNvPr id="109" name="Ellipse 108"/>
            <p:cNvSpPr/>
            <p:nvPr/>
          </p:nvSpPr>
          <p:spPr>
            <a:xfrm>
              <a:off x="-2774093" y="-258624"/>
              <a:ext cx="3243536" cy="3243536"/>
            </a:xfrm>
            <a:prstGeom prst="ellipse">
              <a:avLst/>
            </a:prstGeom>
            <a:solidFill>
              <a:srgbClr val="3C7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" name="Image 107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92665" y="-101787"/>
              <a:ext cx="2229617" cy="2337821"/>
            </a:xfrm>
            <a:prstGeom prst="rect">
              <a:avLst/>
            </a:prstGeom>
          </p:spPr>
        </p:pic>
      </p:grpSp>
      <p:sp>
        <p:nvSpPr>
          <p:cNvPr id="112" name="Flèche gauche 111"/>
          <p:cNvSpPr/>
          <p:nvPr/>
        </p:nvSpPr>
        <p:spPr>
          <a:xfrm>
            <a:off x="1039569" y="3908841"/>
            <a:ext cx="315692" cy="320999"/>
          </a:xfrm>
          <a:prstGeom prst="leftArrow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343050" y="2188905"/>
            <a:ext cx="62108" cy="361635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77693" y="169110"/>
            <a:ext cx="3046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une Architecture innovante </a:t>
            </a:r>
          </a:p>
        </p:txBody>
      </p:sp>
      <p:cxnSp>
        <p:nvCxnSpPr>
          <p:cNvPr id="95" name="Connecteur droit 94"/>
          <p:cNvCxnSpPr/>
          <p:nvPr/>
        </p:nvCxnSpPr>
        <p:spPr>
          <a:xfrm>
            <a:off x="4572001" y="0"/>
            <a:ext cx="0" cy="9311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233773" y="116632"/>
            <a:ext cx="433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Le Programme </a:t>
            </a:r>
            <a:r>
              <a:rPr lang="fr-FR" b="1" dirty="0" err="1">
                <a:solidFill>
                  <a:srgbClr val="4470B4"/>
                </a:solidFill>
                <a:latin typeface="Montserrat" panose="02000505000000020004" pitchFamily="2" charset="0"/>
              </a:rPr>
              <a:t>Interreg</a:t>
            </a: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 MED</a:t>
            </a:r>
          </a:p>
          <a:p>
            <a:pPr>
              <a:buNone/>
            </a:pPr>
            <a:r>
              <a:rPr lang="fr-FR" dirty="0">
                <a:solidFill>
                  <a:srgbClr val="002060"/>
                </a:solidFill>
                <a:latin typeface="Montserrat" panose="02000505000000020004"/>
              </a:rPr>
              <a:t>2014-2020</a:t>
            </a:r>
          </a:p>
        </p:txBody>
      </p:sp>
      <p:cxnSp>
        <p:nvCxnSpPr>
          <p:cNvPr id="111" name="Connecteur droit avec flèche 110"/>
          <p:cNvCxnSpPr/>
          <p:nvPr/>
        </p:nvCxnSpPr>
        <p:spPr>
          <a:xfrm flipH="1">
            <a:off x="4600766" y="4238141"/>
            <a:ext cx="1024845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4680403" y="3960413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50000"/>
                  </a:schemeClr>
                </a:solidFill>
              </a:rPr>
              <a:t>Résultat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s</a:t>
            </a:r>
          </a:p>
        </p:txBody>
      </p:sp>
      <p:cxnSp>
        <p:nvCxnSpPr>
          <p:cNvPr id="115" name="Connecteur droit avec flèche 114"/>
          <p:cNvCxnSpPr/>
          <p:nvPr/>
        </p:nvCxnSpPr>
        <p:spPr>
          <a:xfrm flipH="1">
            <a:off x="4689939" y="5450656"/>
            <a:ext cx="1024845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4779107" y="5170757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50000"/>
                  </a:schemeClr>
                </a:solidFill>
              </a:rPr>
              <a:t>Résultat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s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680403" y="2752999"/>
            <a:ext cx="94520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4837303" y="2752769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</a:rPr>
              <a:t>Input </a:t>
            </a:r>
          </a:p>
        </p:txBody>
      </p:sp>
      <p:cxnSp>
        <p:nvCxnSpPr>
          <p:cNvPr id="118" name="Connecteur droit avec flèche 117"/>
          <p:cNvCxnSpPr/>
          <p:nvPr/>
        </p:nvCxnSpPr>
        <p:spPr>
          <a:xfrm>
            <a:off x="4672976" y="4359889"/>
            <a:ext cx="94520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4829876" y="4359659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</a:rPr>
              <a:t>Input </a:t>
            </a:r>
          </a:p>
        </p:txBody>
      </p:sp>
      <p:cxnSp>
        <p:nvCxnSpPr>
          <p:cNvPr id="120" name="Connecteur droit avec flèche 119"/>
          <p:cNvCxnSpPr/>
          <p:nvPr/>
        </p:nvCxnSpPr>
        <p:spPr>
          <a:xfrm>
            <a:off x="4759393" y="5590153"/>
            <a:ext cx="94520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ZoneTexte 120"/>
          <p:cNvSpPr txBox="1"/>
          <p:nvPr/>
        </p:nvSpPr>
        <p:spPr>
          <a:xfrm>
            <a:off x="4937751" y="5596872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</a:rPr>
              <a:t>Input </a:t>
            </a:r>
          </a:p>
        </p:txBody>
      </p:sp>
      <p:sp>
        <p:nvSpPr>
          <p:cNvPr id="122" name="Flèche gauche 121"/>
          <p:cNvSpPr/>
          <p:nvPr/>
        </p:nvSpPr>
        <p:spPr>
          <a:xfrm rot="10800000">
            <a:off x="1453089" y="3917714"/>
            <a:ext cx="315692" cy="320999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ZoneTexte 122"/>
          <p:cNvSpPr txBox="1"/>
          <p:nvPr/>
        </p:nvSpPr>
        <p:spPr>
          <a:xfrm rot="16200000">
            <a:off x="709718" y="3390992"/>
            <a:ext cx="1057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50000"/>
                  </a:schemeClr>
                </a:solidFill>
              </a:rPr>
              <a:t>Résultat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391751" y="2188401"/>
            <a:ext cx="62108" cy="36163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ZoneTexte 124"/>
          <p:cNvSpPr txBox="1"/>
          <p:nvPr/>
        </p:nvSpPr>
        <p:spPr>
          <a:xfrm rot="16200000">
            <a:off x="1252848" y="4323322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</a:rPr>
              <a:t>Input </a:t>
            </a:r>
          </a:p>
        </p:txBody>
      </p:sp>
    </p:spTree>
    <p:extLst>
      <p:ext uri="{BB962C8B-B14F-4D97-AF65-F5344CB8AC3E}">
        <p14:creationId xmlns:p14="http://schemas.microsoft.com/office/powerpoint/2010/main" val="373531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233773" y="116632"/>
            <a:ext cx="433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Le Programme </a:t>
            </a:r>
            <a:r>
              <a:rPr lang="fr-FR" b="1" dirty="0" err="1">
                <a:solidFill>
                  <a:srgbClr val="4470B4"/>
                </a:solidFill>
                <a:latin typeface="Montserrat" panose="02000505000000020004" pitchFamily="2" charset="0"/>
              </a:rPr>
              <a:t>Interreg</a:t>
            </a: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 MED</a:t>
            </a:r>
          </a:p>
          <a:p>
            <a:pPr>
              <a:buNone/>
            </a:pPr>
            <a:r>
              <a:rPr lang="fr-FR" dirty="0">
                <a:solidFill>
                  <a:srgbClr val="002060"/>
                </a:solidFill>
                <a:latin typeface="Montserrat" panose="02000505000000020004"/>
              </a:rPr>
              <a:t>2014-2020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22204" y="64285"/>
            <a:ext cx="428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3200" dirty="0">
                <a:solidFill>
                  <a:srgbClr val="4470B4"/>
                </a:solidFill>
                <a:latin typeface="Montserrat" panose="02000505000000020004" pitchFamily="2" charset="0"/>
              </a:rPr>
              <a:t> </a:t>
            </a:r>
            <a:r>
              <a:rPr lang="fr-FR" sz="3200" dirty="0" err="1">
                <a:solidFill>
                  <a:srgbClr val="4470B4"/>
                </a:solidFill>
                <a:latin typeface="Montserrat" panose="02000505000000020004" pitchFamily="2" charset="0"/>
              </a:rPr>
              <a:t>Panoramed</a:t>
            </a:r>
            <a:r>
              <a:rPr lang="fr-FR" sz="3200" dirty="0">
                <a:solidFill>
                  <a:srgbClr val="4470B4"/>
                </a:solidFill>
                <a:latin typeface="Montserrat" panose="02000505000000020004" pitchFamily="2" charset="0"/>
              </a:rPr>
              <a:t> </a:t>
            </a: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plateforme de gouvernance 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1" y="0"/>
            <a:ext cx="0" cy="12588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contenu 2"/>
          <p:cNvSpPr>
            <a:spLocks noGrp="1"/>
          </p:cNvSpPr>
          <p:nvPr>
            <p:ph idx="1"/>
          </p:nvPr>
        </p:nvSpPr>
        <p:spPr>
          <a:xfrm>
            <a:off x="437375" y="1484784"/>
            <a:ext cx="8229600" cy="3917032"/>
          </a:xfrm>
        </p:spPr>
        <p:txBody>
          <a:bodyPr/>
          <a:lstStyle/>
          <a:p>
            <a:pPr marL="0" indent="0" algn="just">
              <a:buNone/>
            </a:pPr>
            <a:r>
              <a:rPr lang="fr-FR" sz="16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OBJECTIF</a:t>
            </a:r>
          </a:p>
          <a:p>
            <a:pPr>
              <a:defRPr/>
            </a:pPr>
            <a:r>
              <a:rPr lang="fr-FR" sz="16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Soutenir les capacités des Autorités publiques dans la définition d’une gouvernance transnationale</a:t>
            </a:r>
          </a:p>
          <a:p>
            <a:pPr marL="0" indent="0">
              <a:buNone/>
              <a:defRPr/>
            </a:pPr>
            <a:endParaRPr lang="fr-FR" sz="16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>
              <a:defRPr/>
            </a:pPr>
            <a:r>
              <a:rPr lang="fr-FR" sz="16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Apporter un outil complémentaire aux autres initiatives qui œuvrent à une meilleure gouvernance à l’échelle méditerranéenne</a:t>
            </a:r>
          </a:p>
          <a:p>
            <a:pPr marL="0" indent="0">
              <a:buNone/>
              <a:defRPr/>
            </a:pPr>
            <a:endParaRPr lang="fr-FR" sz="16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>
              <a:defRPr/>
            </a:pPr>
            <a:r>
              <a:rPr lang="fr-FR" sz="16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Exploiter les résultats produits par les projets MED et au-delà pour soutenir le développement d'approches politiques et d’initiatives stratégiques</a:t>
            </a:r>
            <a:endParaRPr lang="en-IN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8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233773" y="116632"/>
            <a:ext cx="43382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Le Programme </a:t>
            </a:r>
            <a:r>
              <a:rPr lang="fr-FR" b="1" dirty="0" err="1">
                <a:solidFill>
                  <a:srgbClr val="4470B4"/>
                </a:solidFill>
                <a:latin typeface="Montserrat" panose="02000505000000020004" pitchFamily="2" charset="0"/>
              </a:rPr>
              <a:t>Interreg</a:t>
            </a: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 MED</a:t>
            </a:r>
          </a:p>
          <a:p>
            <a:pPr>
              <a:buNone/>
            </a:pPr>
            <a:r>
              <a:rPr lang="fr-FR" sz="1600" dirty="0">
                <a:solidFill>
                  <a:srgbClr val="002060"/>
                </a:solidFill>
                <a:latin typeface="Montserrat" panose="02000505000000020004"/>
              </a:rPr>
              <a:t>2014-2020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22204" y="64285"/>
            <a:ext cx="428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3200" dirty="0">
                <a:solidFill>
                  <a:srgbClr val="4470B4"/>
                </a:solidFill>
                <a:latin typeface="Montserrat" panose="02000505000000020004" pitchFamily="2" charset="0"/>
              </a:rPr>
              <a:t> </a:t>
            </a:r>
            <a:r>
              <a:rPr lang="fr-FR" sz="3200" dirty="0" err="1">
                <a:solidFill>
                  <a:srgbClr val="4470B4"/>
                </a:solidFill>
                <a:latin typeface="Montserrat" panose="02000505000000020004" pitchFamily="2" charset="0"/>
              </a:rPr>
              <a:t>Panoramed</a:t>
            </a:r>
            <a:r>
              <a:rPr lang="fr-FR" sz="3200" dirty="0">
                <a:solidFill>
                  <a:srgbClr val="4470B4"/>
                </a:solidFill>
                <a:latin typeface="Montserrat" panose="02000505000000020004" pitchFamily="2" charset="0"/>
              </a:rPr>
              <a:t> </a:t>
            </a:r>
            <a:r>
              <a:rPr lang="fr-FR" sz="1200" dirty="0">
                <a:solidFill>
                  <a:srgbClr val="4470B4"/>
                </a:solidFill>
                <a:latin typeface="Montserrat" panose="02000505000000020004" pitchFamily="2" charset="0"/>
              </a:rPr>
              <a:t>plateforme de gouvernance 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1" y="0"/>
            <a:ext cx="0" cy="8367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contenu 2"/>
          <p:cNvSpPr>
            <a:spLocks noGrp="1"/>
          </p:cNvSpPr>
          <p:nvPr>
            <p:ph idx="1"/>
          </p:nvPr>
        </p:nvSpPr>
        <p:spPr>
          <a:xfrm>
            <a:off x="457201" y="955878"/>
            <a:ext cx="8229600" cy="3917032"/>
          </a:xfrm>
        </p:spPr>
        <p:txBody>
          <a:bodyPr/>
          <a:lstStyle/>
          <a:p>
            <a:pPr marL="0" indent="0" algn="just">
              <a:buNone/>
            </a:pPr>
            <a:r>
              <a:rPr lang="fr-FR" sz="16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Eléments Clés </a:t>
            </a:r>
          </a:p>
          <a:p>
            <a:pPr algn="just"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17 partenaires: 12 ministères et 5 régions méditerranéens</a:t>
            </a:r>
          </a:p>
          <a:p>
            <a:pPr marL="0" indent="0" algn="just">
              <a:spcBef>
                <a:spcPts val="100"/>
              </a:spcBef>
              <a:buNone/>
              <a:defRPr/>
            </a:pPr>
            <a:endParaRPr lang="fr-FR" sz="8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 algn="just"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Approche ‘</a:t>
            </a: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</a:rPr>
              <a:t>scientifiquement fondée’ </a:t>
            </a: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sur la base des résultats produits par les projets (‘Evidence-</a:t>
            </a:r>
            <a:r>
              <a:rPr lang="fr-FR" sz="1500" kern="1200" dirty="0" err="1">
                <a:solidFill>
                  <a:srgbClr val="002060"/>
                </a:solidFill>
                <a:latin typeface="Montserrat" panose="02000505000000020004"/>
                <a:cs typeface="+mn-cs"/>
              </a:rPr>
              <a:t>based</a:t>
            </a: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’)</a:t>
            </a:r>
          </a:p>
          <a:p>
            <a:pPr marL="0" indent="0" algn="just">
              <a:spcBef>
                <a:spcPts val="100"/>
              </a:spcBef>
              <a:buNone/>
              <a:defRPr/>
            </a:pPr>
            <a:endParaRPr lang="fr-FR" sz="8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 algn="just"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2 thèmes stratégiques (d’autres a développer pendant la mise en œuvre du projet) </a:t>
            </a:r>
          </a:p>
          <a:p>
            <a:pPr marL="647700" indent="-285750" algn="just">
              <a:spcBef>
                <a:spcPts val="100"/>
              </a:spcBef>
              <a:buFontTx/>
              <a:buChar char="-"/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Tourisme côtier et maritime </a:t>
            </a:r>
          </a:p>
          <a:p>
            <a:pPr marL="647700" indent="-285750" algn="just">
              <a:spcBef>
                <a:spcPts val="100"/>
              </a:spcBef>
              <a:buFontTx/>
              <a:buChar char="-"/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Surveillance maritime </a:t>
            </a:r>
          </a:p>
          <a:p>
            <a:pPr algn="just">
              <a:spcBef>
                <a:spcPts val="100"/>
              </a:spcBef>
              <a:defRPr/>
            </a:pPr>
            <a:endParaRPr lang="fr-FR" sz="8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 algn="just"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</a:rPr>
              <a:t>Projets stratégiques top down à identifier pour financement MED</a:t>
            </a:r>
          </a:p>
          <a:p>
            <a:pPr algn="just">
              <a:spcBef>
                <a:spcPts val="100"/>
              </a:spcBef>
              <a:defRPr/>
            </a:pPr>
            <a:endParaRPr lang="fr-FR" sz="800" kern="1200" dirty="0">
              <a:solidFill>
                <a:srgbClr val="002060"/>
              </a:solidFill>
              <a:latin typeface="Montserrat" panose="02000505000000020004"/>
            </a:endParaRPr>
          </a:p>
          <a:p>
            <a:pPr algn="just"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</a:rPr>
              <a:t>Réseautage et synergies avec les principaux acteurs et initiatives de la Méditerranée: DG REGIO, DG NEAR, UNEP-MAP, Union pour la Méditerranée, stratégie </a:t>
            </a:r>
            <a:r>
              <a:rPr lang="fr-FR" sz="1500" kern="1200" dirty="0" err="1">
                <a:solidFill>
                  <a:srgbClr val="002060"/>
                </a:solidFill>
                <a:latin typeface="Montserrat" panose="02000505000000020004"/>
              </a:rPr>
              <a:t>macrorégionale</a:t>
            </a: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</a:rPr>
              <a:t> EUSAIR, initiative de la Commission West Med, programmes de coopération transnationale et de voisinage dans la Méditerranée </a:t>
            </a:r>
          </a:p>
          <a:p>
            <a:pPr algn="just">
              <a:spcBef>
                <a:spcPts val="100"/>
              </a:spcBef>
              <a:defRPr/>
            </a:pPr>
            <a:endParaRPr lang="fr-FR" sz="1500" kern="1200" dirty="0">
              <a:solidFill>
                <a:srgbClr val="002060"/>
              </a:solidFill>
              <a:latin typeface="Montserrat" panose="02000505000000020004"/>
            </a:endParaRPr>
          </a:p>
          <a:p>
            <a:pPr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</a:rPr>
              <a:t>Lancement Juillet 2017 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800" kern="1200" dirty="0">
              <a:solidFill>
                <a:srgbClr val="002060"/>
              </a:solidFill>
              <a:latin typeface="Montserrat" panose="02000505000000020004"/>
            </a:endParaRPr>
          </a:p>
          <a:p>
            <a:pPr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</a:rPr>
              <a:t>5 ans d’activités (jusqu‘en 2022)</a:t>
            </a:r>
          </a:p>
          <a:p>
            <a:pPr>
              <a:spcBef>
                <a:spcPts val="100"/>
              </a:spcBef>
              <a:defRPr/>
            </a:pPr>
            <a:endParaRPr lang="fr-FR" sz="16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>
              <a:defRPr/>
            </a:pPr>
            <a:endParaRPr lang="en-IN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0" indent="0" algn="just">
              <a:buNone/>
            </a:pPr>
            <a:endParaRPr lang="en-IN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6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233773" y="116632"/>
            <a:ext cx="43382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Le Programme </a:t>
            </a:r>
            <a:r>
              <a:rPr lang="fr-FR" b="1" dirty="0" err="1">
                <a:solidFill>
                  <a:srgbClr val="4470B4"/>
                </a:solidFill>
                <a:latin typeface="Montserrat" panose="02000505000000020004" pitchFamily="2" charset="0"/>
              </a:rPr>
              <a:t>Interreg</a:t>
            </a:r>
            <a:r>
              <a:rPr lang="fr-FR" b="1" dirty="0">
                <a:solidFill>
                  <a:srgbClr val="4470B4"/>
                </a:solidFill>
                <a:latin typeface="Montserrat" panose="02000505000000020004" pitchFamily="2" charset="0"/>
              </a:rPr>
              <a:t> MED</a:t>
            </a:r>
          </a:p>
          <a:p>
            <a:pPr>
              <a:buNone/>
            </a:pPr>
            <a:r>
              <a:rPr lang="fr-FR" sz="1600" dirty="0">
                <a:solidFill>
                  <a:srgbClr val="002060"/>
                </a:solidFill>
                <a:latin typeface="Montserrat" panose="02000505000000020004"/>
              </a:rPr>
              <a:t>2014-2020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22204" y="64285"/>
            <a:ext cx="428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fr-FR" sz="3200" dirty="0">
                <a:solidFill>
                  <a:srgbClr val="4470B4"/>
                </a:solidFill>
                <a:latin typeface="Montserrat" panose="02000505000000020004" pitchFamily="2" charset="0"/>
              </a:rPr>
              <a:t> MED &amp; </a:t>
            </a:r>
            <a:r>
              <a:rPr lang="fr-FR" sz="3200" dirty="0" err="1">
                <a:solidFill>
                  <a:srgbClr val="4470B4"/>
                </a:solidFill>
                <a:latin typeface="Montserrat" panose="02000505000000020004" pitchFamily="2" charset="0"/>
              </a:rPr>
              <a:t>Marittimo</a:t>
            </a:r>
            <a:endParaRPr lang="fr-FR" sz="1200" dirty="0">
              <a:solidFill>
                <a:srgbClr val="4470B4"/>
              </a:solidFill>
              <a:latin typeface="Montserrat" panose="02000505000000020004" pitchFamily="2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1" y="0"/>
            <a:ext cx="0" cy="8367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contenu 2"/>
          <p:cNvSpPr>
            <a:spLocks noGrp="1"/>
          </p:cNvSpPr>
          <p:nvPr>
            <p:ph idx="1"/>
          </p:nvPr>
        </p:nvSpPr>
        <p:spPr>
          <a:xfrm>
            <a:off x="457201" y="955878"/>
            <a:ext cx="8229600" cy="3917032"/>
          </a:xfrm>
        </p:spPr>
        <p:txBody>
          <a:bodyPr/>
          <a:lstStyle/>
          <a:p>
            <a:pPr marL="0" indent="0" algn="just">
              <a:buNone/>
            </a:pPr>
            <a:r>
              <a:rPr lang="fr-FR" sz="16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Suggestions de connexion entre projets MED et </a:t>
            </a:r>
            <a:r>
              <a:rPr lang="fr-FR" sz="1600" kern="1200" dirty="0" err="1">
                <a:solidFill>
                  <a:srgbClr val="002060"/>
                </a:solidFill>
                <a:latin typeface="Montserrat" panose="02000505000000020004"/>
                <a:cs typeface="+mn-cs"/>
              </a:rPr>
              <a:t>Marittimo</a:t>
            </a:r>
            <a:endParaRPr lang="fr-FR" sz="16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 marL="0" indent="0" algn="just">
              <a:buNone/>
            </a:pPr>
            <a:endParaRPr lang="fr-FR" sz="16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 algn="just"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Partage d’information (données, contacts, </a:t>
            </a:r>
            <a:r>
              <a:rPr lang="fr-FR" sz="1500" kern="1200" dirty="0" err="1">
                <a:solidFill>
                  <a:srgbClr val="002060"/>
                </a:solidFill>
                <a:latin typeface="Montserrat" panose="02000505000000020004"/>
                <a:cs typeface="+mn-cs"/>
              </a:rPr>
              <a:t>target</a:t>
            </a: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 groups)</a:t>
            </a:r>
          </a:p>
          <a:p>
            <a:pPr algn="just"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Partenaires présents sur les deux programmes</a:t>
            </a:r>
            <a:endParaRPr lang="fr-FR" sz="8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 algn="just"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Contribution aux évènements des communautés thématiques</a:t>
            </a:r>
          </a:p>
          <a:p>
            <a:pPr algn="just">
              <a:spcBef>
                <a:spcPts val="100"/>
              </a:spcBef>
              <a:defRPr/>
            </a:pPr>
            <a:r>
              <a:rPr lang="fr-FR" sz="1500" kern="1200" dirty="0">
                <a:solidFill>
                  <a:srgbClr val="002060"/>
                </a:solidFill>
                <a:latin typeface="Montserrat" panose="02000505000000020004"/>
              </a:rPr>
              <a:t>Participation aux évènements Programme</a:t>
            </a:r>
          </a:p>
          <a:p>
            <a:pPr lvl="1" algn="just">
              <a:spcBef>
                <a:spcPts val="100"/>
              </a:spcBef>
              <a:defRPr/>
            </a:pPr>
            <a:r>
              <a:rPr lang="fr-FR" sz="1100" kern="1200" dirty="0">
                <a:solidFill>
                  <a:srgbClr val="002060"/>
                </a:solidFill>
                <a:latin typeface="Montserrat" panose="02000505000000020004"/>
                <a:cs typeface="+mn-cs"/>
              </a:rPr>
              <a:t>Rome 18-19 avril 2017</a:t>
            </a:r>
          </a:p>
          <a:p>
            <a:pPr algn="just">
              <a:spcBef>
                <a:spcPts val="100"/>
              </a:spcBef>
              <a:defRPr/>
            </a:pPr>
            <a:endParaRPr lang="fr-FR" sz="8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>
              <a:spcBef>
                <a:spcPts val="100"/>
              </a:spcBef>
              <a:defRPr/>
            </a:pPr>
            <a:endParaRPr lang="fr-FR" sz="1600" kern="1200" dirty="0">
              <a:solidFill>
                <a:srgbClr val="002060"/>
              </a:solidFill>
              <a:latin typeface="Montserrat" panose="02000505000000020004"/>
              <a:cs typeface="+mn-cs"/>
            </a:endParaRPr>
          </a:p>
          <a:p>
            <a:pPr>
              <a:defRPr/>
            </a:pP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Au-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delà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des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communautés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thématiques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d’un programme –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mise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en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commun</a:t>
            </a:r>
            <a:endParaRPr lang="en-IN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>
              <a:defRPr/>
            </a:pP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Coordination /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Echange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éléments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de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livrables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clés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</a:p>
          <a:p>
            <a:pPr>
              <a:defRPr/>
            </a:pP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Journées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de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réflexion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thématique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conjointe</a:t>
            </a:r>
            <a:endParaRPr lang="en-IN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>
              <a:defRPr/>
            </a:pP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Ouverture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à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d’autres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programmes</a:t>
            </a:r>
          </a:p>
          <a:p>
            <a:pPr>
              <a:defRPr/>
            </a:pP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Pont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vers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Panoramed</a:t>
            </a:r>
            <a:endParaRPr lang="en-IN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>
              <a:defRPr/>
            </a:pPr>
            <a:endParaRPr lang="en-IN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>
              <a:defRPr/>
            </a:pP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Organisation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d’évènement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de capitalisation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thématique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IN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conjointe</a:t>
            </a:r>
            <a:endParaRPr lang="en-IN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>
              <a:defRPr/>
            </a:pPr>
            <a:endParaRPr lang="en-IN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0" indent="0" algn="just">
              <a:buNone/>
            </a:pPr>
            <a:endParaRPr lang="en-IN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8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1"/>
          <p:cNvSpPr txBox="1"/>
          <p:nvPr/>
        </p:nvSpPr>
        <p:spPr>
          <a:xfrm>
            <a:off x="0" y="4538984"/>
            <a:ext cx="9143999" cy="1296670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endParaRPr lang="fr-FR" sz="3200" b="1" dirty="0">
              <a:solidFill>
                <a:srgbClr val="EDC62B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hape 119"/>
          <p:cNvSpPr txBox="1">
            <a:spLocks noGrp="1"/>
          </p:cNvSpPr>
          <p:nvPr>
            <p:ph type="ctrTitle"/>
          </p:nvPr>
        </p:nvSpPr>
        <p:spPr>
          <a:xfrm>
            <a:off x="178594" y="3298125"/>
            <a:ext cx="9121774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defRPr/>
            </a:pP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www.interreg-med.eu  </a:t>
            </a: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Nicolas Garnier</a:t>
            </a: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ngarnier@regionpaca.fr</a:t>
            </a: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programme_med@regionpaca.fr</a:t>
            </a:r>
            <a:b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Montserrat" panose="02000505000000020004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tserrat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b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  <a:hlinkClick r:id="rId4"/>
              </a:rPr>
            </a:b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@</a:t>
            </a:r>
            <a:r>
              <a:rPr lang="fr-FR" sz="2000" dirty="0" err="1">
                <a:solidFill>
                  <a:schemeClr val="bg1"/>
                </a:solidFill>
                <a:latin typeface="Montserrat" panose="02000505000000020004" pitchFamily="2" charset="0"/>
              </a:rPr>
              <a:t>MEDProgramme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        EU MED Programme </a:t>
            </a:r>
            <a:b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b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r>
              <a:rPr lang="fr-FR" sz="2000" dirty="0" err="1">
                <a:solidFill>
                  <a:schemeClr val="bg1"/>
                </a:solidFill>
                <a:latin typeface="Montserrat" panose="02000505000000020004" pitchFamily="2" charset="0"/>
              </a:rPr>
              <a:t>Interreg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 MED Programme</a:t>
            </a:r>
            <a:b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b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tserrat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b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b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endParaRPr lang="en-US" sz="3000" b="1" i="0" u="none" strike="noStrike" baseline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3" y="5373216"/>
            <a:ext cx="371475" cy="342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949280"/>
            <a:ext cx="381000" cy="342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00" y="5412036"/>
            <a:ext cx="381000" cy="34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2256</TotalTime>
  <Words>786</Words>
  <Application>Microsoft Office PowerPoint</Application>
  <PresentationFormat>Affichage à l'écran (4:3)</PresentationFormat>
  <Paragraphs>176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ＭＳ Ｐゴシック</vt:lpstr>
      <vt:lpstr>ＭＳ Ｐゴシック</vt:lpstr>
      <vt:lpstr>Arial</vt:lpstr>
      <vt:lpstr>Montserrat</vt:lpstr>
      <vt:lpstr>Montserrat Hairline</vt:lpstr>
      <vt:lpstr>Times New Roman</vt:lpstr>
      <vt:lpstr>Verdana</vt:lpstr>
      <vt:lpstr>blank_med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www.interreg-med.eu    Nicolas Garnier ngarnier@regionpaca.fr  programme_med@regionpaca.fr      @MEDProgramme        EU MED Programme   Interreg MED Programme    </vt:lpstr>
    </vt:vector>
  </TitlesOfParts>
  <Company>CR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EMERENCIANO Paulo</dc:creator>
  <cp:lastModifiedBy>Nicolas Garnier</cp:lastModifiedBy>
  <cp:revision>192</cp:revision>
  <dcterms:created xsi:type="dcterms:W3CDTF">2012-02-17T13:58:30Z</dcterms:created>
  <dcterms:modified xsi:type="dcterms:W3CDTF">2017-11-16T07:00:06Z</dcterms:modified>
</cp:coreProperties>
</file>