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8" r:id="rId2"/>
    <p:sldId id="289" r:id="rId3"/>
    <p:sldId id="274" r:id="rId4"/>
    <p:sldId id="291" r:id="rId5"/>
    <p:sldId id="278" r:id="rId6"/>
    <p:sldId id="300" r:id="rId7"/>
    <p:sldId id="284" r:id="rId8"/>
    <p:sldId id="309" r:id="rId9"/>
    <p:sldId id="305" r:id="rId10"/>
    <p:sldId id="281" r:id="rId11"/>
    <p:sldId id="310" r:id="rId12"/>
    <p:sldId id="307" r:id="rId13"/>
    <p:sldId id="271" r:id="rId14"/>
    <p:sldId id="285" r:id="rId15"/>
    <p:sldId id="273" r:id="rId16"/>
    <p:sldId id="272" r:id="rId17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66CF"/>
    <a:srgbClr val="3E6FD2"/>
    <a:srgbClr val="2D5EC1"/>
    <a:srgbClr val="BDDEFF"/>
    <a:srgbClr val="99CCFF"/>
    <a:srgbClr val="808080"/>
    <a:srgbClr val="FFD624"/>
    <a:srgbClr val="EE8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832" autoAdjust="0"/>
    <p:restoredTop sz="94660"/>
  </p:normalViewPr>
  <p:slideViewPr>
    <p:cSldViewPr>
      <p:cViewPr>
        <p:scale>
          <a:sx n="81" d="100"/>
          <a:sy n="81" d="100"/>
        </p:scale>
        <p:origin x="-328" y="-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F3F0B29-3B23-442F-8F30-707C0F709D8C}" type="slidenum">
              <a:rPr lang="en-GB" altLang="en-US"/>
              <a:pPr>
                <a:defRPr/>
              </a:pPr>
              <a:t>‹n.›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26761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3EF5D8B-0C77-47D7-8918-5FBB8AF49F5E}" type="slidenum">
              <a:rPr lang="en-GB" altLang="en-US"/>
              <a:pPr>
                <a:defRPr/>
              </a:pPr>
              <a:t>‹n.›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8798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4"/>
          <p:cNvSpPr>
            <a:spLocks noChangeArrowheads="1"/>
          </p:cNvSpPr>
          <p:nvPr userDrawn="1"/>
        </p:nvSpPr>
        <p:spPr bwMode="auto">
          <a:xfrm>
            <a:off x="4251325" y="1223963"/>
            <a:ext cx="623888" cy="31750"/>
          </a:xfrm>
          <a:prstGeom prst="rect">
            <a:avLst/>
          </a:prstGeom>
          <a:solidFill>
            <a:srgbClr val="EE803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4267200" y="6453188"/>
            <a:ext cx="622300" cy="412750"/>
          </a:xfrm>
          <a:prstGeom prst="rect">
            <a:avLst/>
          </a:prstGeom>
          <a:solidFill>
            <a:srgbClr val="EE8032"/>
          </a:solidFill>
          <a:ln w="9525" algn="ctr">
            <a:solidFill>
              <a:srgbClr val="EE8032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54000" anchor="ctr"/>
          <a:lstStyle>
            <a:lvl1pPr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r-BE" altLang="en-US" sz="900" smtClean="0">
                <a:solidFill>
                  <a:srgbClr val="FFFFFF"/>
                </a:solidFill>
                <a:latin typeface="Calibri" pitchFamily="34" charset="0"/>
              </a:rPr>
              <a:t>Regional and urban Policy</a:t>
            </a:r>
            <a:endParaRPr lang="en-GB" altLang="en-US" sz="9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0B6B47E2-E3AF-4E7A-BBC5-0AF28682A073}" type="slidenum">
              <a:rPr lang="en-GB" altLang="en-US"/>
              <a:pPr>
                <a:defRPr/>
              </a:pPr>
              <a:t>‹n.›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2718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05119-7404-4A59-ABD6-7D6F75918131}" type="slidenum">
              <a:rPr lang="en-GB" altLang="en-US"/>
              <a:pPr>
                <a:defRPr/>
              </a:pPr>
              <a:t>‹n.›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1794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FA5EA-E280-41CF-B43C-A3D7AFE56A69}" type="slidenum">
              <a:rPr lang="en-GB" altLang="en-US"/>
              <a:pPr>
                <a:defRPr/>
              </a:pPr>
              <a:t>‹n.›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8845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04F03A-F063-46D5-879A-B48071A489E0}" type="slidenum">
              <a:rPr lang="en-GB" altLang="en-US" smtClean="0"/>
              <a:pPr>
                <a:defRPr/>
              </a:pPr>
              <a:t>‹n.›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960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9DD3A-F354-436A-B063-2D3283F83A7F}" type="slidenum">
              <a:rPr lang="en-GB" altLang="en-US"/>
              <a:pPr>
                <a:defRPr/>
              </a:pPr>
              <a:t>‹n.›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3466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9B83D-E267-410C-BFB5-E23C2B718E83}" type="slidenum">
              <a:rPr lang="en-GB" altLang="en-US"/>
              <a:pPr>
                <a:defRPr/>
              </a:pPr>
              <a:t>‹n.›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171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13850-DDFC-4A1E-9EBA-389FEE97ECC4}" type="slidenum">
              <a:rPr lang="en-GB" altLang="en-US"/>
              <a:pPr>
                <a:defRPr/>
              </a:pPr>
              <a:t>‹n.›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16843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980728"/>
            <a:ext cx="4283968" cy="58772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033" y="980728"/>
            <a:ext cx="4283968" cy="58772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740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C23C6-2769-4149-B200-45642AB22CA1}" type="slidenum">
              <a:rPr lang="en-GB" altLang="en-US"/>
              <a:pPr>
                <a:defRPr/>
              </a:pPr>
              <a:t>‹n.›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36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E9FB7-2528-4D46-B424-7810D6D15AEC}" type="slidenum">
              <a:rPr lang="en-GB" altLang="en-US"/>
              <a:pPr>
                <a:defRPr/>
              </a:pPr>
              <a:t>‹n.›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57392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17087-7E5D-4880-9430-65EE87D8DB85}" type="slidenum">
              <a:rPr lang="en-GB" altLang="en-US"/>
              <a:pPr>
                <a:defRPr/>
              </a:pPr>
              <a:t>‹n.›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2462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96E6E-C89A-4A50-99CE-B9BC3946A2D7}" type="slidenum">
              <a:rPr lang="en-GB" altLang="en-US"/>
              <a:pPr>
                <a:defRPr/>
              </a:pPr>
              <a:t>‹n.›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4160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704F03A-F063-46D5-879A-B48071A489E0}" type="slidenum">
              <a:rPr lang="en-GB" altLang="en-US"/>
              <a:pPr>
                <a:defRPr/>
              </a:pPr>
              <a:t>‹n.›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32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9"/>
          <p:cNvSpPr>
            <a:spLocks noChangeArrowheads="1"/>
          </p:cNvSpPr>
          <p:nvPr userDrawn="1"/>
        </p:nvSpPr>
        <p:spPr bwMode="auto">
          <a:xfrm>
            <a:off x="4251325" y="1222375"/>
            <a:ext cx="623888" cy="39688"/>
          </a:xfrm>
          <a:prstGeom prst="rect">
            <a:avLst/>
          </a:prstGeom>
          <a:solidFill>
            <a:srgbClr val="EE803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34" name="Rectangle 6"/>
          <p:cNvSpPr>
            <a:spLocks noChangeArrowheads="1"/>
          </p:cNvSpPr>
          <p:nvPr userDrawn="1"/>
        </p:nvSpPr>
        <p:spPr bwMode="auto">
          <a:xfrm>
            <a:off x="4267200" y="6453188"/>
            <a:ext cx="622300" cy="412750"/>
          </a:xfrm>
          <a:prstGeom prst="rect">
            <a:avLst/>
          </a:prstGeom>
          <a:solidFill>
            <a:srgbClr val="EE8032"/>
          </a:solidFill>
          <a:ln w="9525" algn="ctr">
            <a:solidFill>
              <a:srgbClr val="EE8032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54000" anchor="ctr"/>
          <a:lstStyle>
            <a:lvl1pPr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r-BE" altLang="en-US" sz="900" smtClean="0">
                <a:solidFill>
                  <a:srgbClr val="FFFFFF"/>
                </a:solidFill>
                <a:latin typeface="Calibri" pitchFamily="34" charset="0"/>
              </a:rPr>
              <a:t>Regional and urban Policy</a:t>
            </a:r>
            <a:endParaRPr lang="en-GB" altLang="en-US" sz="900" smtClean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8" r:id="rId12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CCFF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5288" y="2565400"/>
            <a:ext cx="8640762" cy="2087563"/>
          </a:xfrm>
        </p:spPr>
        <p:txBody>
          <a:bodyPr/>
          <a:lstStyle/>
          <a:p>
            <a:pPr algn="ctr"/>
            <a:r>
              <a:rPr lang="en-GB" altLang="en-US" sz="4400" dirty="0" smtClean="0"/>
              <a:t>7</a:t>
            </a:r>
            <a:r>
              <a:rPr lang="en-GB" altLang="en-US" sz="4400" baseline="30000" dirty="0" smtClean="0"/>
              <a:t>th</a:t>
            </a:r>
            <a:r>
              <a:rPr lang="en-GB" altLang="en-US" sz="4400" dirty="0" smtClean="0"/>
              <a:t> Cohesion Report</a:t>
            </a:r>
            <a:endParaRPr lang="en-GB" altLang="en-US" sz="4000" dirty="0" smtClean="0"/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797425"/>
            <a:ext cx="8532812" cy="1728788"/>
          </a:xfrm>
        </p:spPr>
        <p:txBody>
          <a:bodyPr/>
          <a:lstStyle/>
          <a:p>
            <a:endParaRPr lang="en-GB" altLang="en-US" b="0" dirty="0" smtClean="0"/>
          </a:p>
          <a:p>
            <a:r>
              <a:rPr lang="en-GB" altLang="en-US" sz="2000" dirty="0" smtClean="0"/>
              <a:t>Gianluca </a:t>
            </a:r>
            <a:r>
              <a:rPr lang="en-GB" altLang="en-US" sz="2000" dirty="0" err="1" smtClean="0"/>
              <a:t>Comuniello</a:t>
            </a:r>
            <a:endParaRPr lang="en-GB" altLang="en-US" sz="2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 smtClean="0"/>
              <a:t>Impatto</a:t>
            </a:r>
            <a:r>
              <a:rPr lang="en-GB" sz="2800" dirty="0" smtClean="0"/>
              <a:t> </a:t>
            </a:r>
            <a:r>
              <a:rPr lang="en-GB" sz="2800" dirty="0" err="1" smtClean="0"/>
              <a:t>della</a:t>
            </a:r>
            <a:r>
              <a:rPr lang="en-GB" sz="2800" dirty="0" smtClean="0"/>
              <a:t> </a:t>
            </a:r>
            <a:r>
              <a:rPr lang="en-GB" sz="2800" dirty="0" err="1"/>
              <a:t>p</a:t>
            </a:r>
            <a:r>
              <a:rPr lang="en-GB" sz="2800" dirty="0" err="1" smtClean="0"/>
              <a:t>olitica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 di </a:t>
            </a:r>
            <a:r>
              <a:rPr lang="en-GB" sz="2800" dirty="0" err="1" smtClean="0"/>
              <a:t>coesione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8,5% </a:t>
            </a:r>
            <a:r>
              <a:rPr lang="en-GB" dirty="0" err="1" smtClean="0"/>
              <a:t>dell'investimento</a:t>
            </a:r>
            <a:r>
              <a:rPr lang="en-GB" dirty="0" smtClean="0"/>
              <a:t> </a:t>
            </a:r>
            <a:r>
              <a:rPr lang="en-GB" dirty="0" err="1" smtClean="0"/>
              <a:t>pubblico</a:t>
            </a:r>
            <a:r>
              <a:rPr lang="en-GB" dirty="0" smtClean="0"/>
              <a:t> </a:t>
            </a:r>
            <a:r>
              <a:rPr lang="en-GB" dirty="0" err="1" smtClean="0"/>
              <a:t>nell'UE</a:t>
            </a:r>
            <a:r>
              <a:rPr lang="en-GB" dirty="0" smtClean="0"/>
              <a:t> e 41</a:t>
            </a:r>
            <a:r>
              <a:rPr lang="en-GB" dirty="0"/>
              <a:t>% </a:t>
            </a:r>
            <a:r>
              <a:rPr lang="en-GB" dirty="0" smtClean="0"/>
              <a:t>nell'UE-13</a:t>
            </a:r>
          </a:p>
          <a:p>
            <a:r>
              <a:rPr lang="en-GB" dirty="0" err="1" smtClean="0"/>
              <a:t>Contribuisce</a:t>
            </a:r>
            <a:r>
              <a:rPr lang="en-GB" dirty="0" smtClean="0"/>
              <a:t> al 3% del PIL nell'UE-13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980728"/>
            <a:ext cx="4211960" cy="5871153"/>
          </a:xfrm>
        </p:spPr>
      </p:pic>
    </p:spTree>
    <p:extLst>
      <p:ext uri="{BB962C8B-B14F-4D97-AF65-F5344CB8AC3E}">
        <p14:creationId xmlns:p14="http://schemas.microsoft.com/office/powerpoint/2010/main" val="246376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Impatto</a:t>
            </a:r>
            <a:r>
              <a:rPr lang="en-GB" dirty="0" smtClean="0"/>
              <a:t> </a:t>
            </a:r>
            <a:r>
              <a:rPr lang="en-GB" dirty="0" err="1" smtClean="0"/>
              <a:t>positivo</a:t>
            </a:r>
            <a:r>
              <a:rPr lang="en-GB" dirty="0" smtClean="0"/>
              <a:t> in </a:t>
            </a:r>
            <a:r>
              <a:rPr lang="en-GB" dirty="0" err="1" smtClean="0"/>
              <a:t>tutti</a:t>
            </a:r>
            <a:r>
              <a:rPr lang="en-GB" dirty="0" smtClean="0"/>
              <a:t> </a:t>
            </a:r>
            <a:r>
              <a:rPr lang="en-GB" dirty="0" err="1" smtClean="0"/>
              <a:t>gli</a:t>
            </a:r>
            <a:r>
              <a:rPr lang="en-GB" dirty="0" smtClean="0"/>
              <a:t> </a:t>
            </a:r>
            <a:r>
              <a:rPr lang="en-GB" dirty="0" err="1" smtClean="0"/>
              <a:t>Stati</a:t>
            </a:r>
            <a:r>
              <a:rPr lang="en-GB" dirty="0" smtClean="0"/>
              <a:t> </a:t>
            </a:r>
            <a:r>
              <a:rPr lang="en-GB" dirty="0" err="1" smtClean="0"/>
              <a:t>membri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4618" b="46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3487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Selezione Progetti</a:t>
            </a:r>
            <a:endParaRPr lang="it-IT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39% dei finanziamenti disponibili assegnati a progetti a giugno 2017</a:t>
            </a:r>
          </a:p>
          <a:p>
            <a:r>
              <a:rPr lang="it-IT" dirty="0" smtClean="0"/>
              <a:t>Dati simili al precedente periodo (concentrazione di progetti negli ultimi tre anni)</a:t>
            </a:r>
          </a:p>
          <a:p>
            <a:r>
              <a:rPr lang="it-IT" dirty="0" smtClean="0"/>
              <a:t>Una semplificazione radicale si rende necessaria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40845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 dirty="0" smtClean="0"/>
              <a:t>Post 2020: Dove investire</a:t>
            </a:r>
            <a:r>
              <a:rPr lang="en-GB" altLang="en-US" dirty="0" smtClean="0"/>
              <a:t>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en-US" dirty="0" smtClean="0"/>
              <a:t>Focus: regioni in ritardo di sviluppo e regioni frontaliere </a:t>
            </a:r>
          </a:p>
          <a:p>
            <a:r>
              <a:rPr lang="it-IT" altLang="en-US" dirty="0" smtClean="0"/>
              <a:t>Ma anche: aree in transizione industriale. Aree rurali, regioni </a:t>
            </a:r>
            <a:r>
              <a:rPr lang="it-IT" altLang="en-US" dirty="0" err="1" smtClean="0"/>
              <a:t>ultraperiferiche</a:t>
            </a:r>
            <a:r>
              <a:rPr lang="it-IT" altLang="en-US" dirty="0" smtClean="0"/>
              <a:t>, aree a forte disoccupazione</a:t>
            </a:r>
          </a:p>
          <a:p>
            <a:r>
              <a:rPr lang="it-IT" altLang="en-US" dirty="0" smtClean="0"/>
              <a:t>L'impatto di globalizzazione, migrazione, impoverimento, assenza di innovazione, cambiamento climatico, transizione energetica e inquinamento si fanno sentire in </a:t>
            </a:r>
            <a:r>
              <a:rPr lang="it-IT" altLang="en-US" dirty="0" smtClean="0"/>
              <a:t>tutte </a:t>
            </a:r>
            <a:r>
              <a:rPr lang="it-IT" altLang="en-US" dirty="0" smtClean="0"/>
              <a:t>le regioni UE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71" y="980728"/>
            <a:ext cx="4216188" cy="587727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Una soluzione ai </a:t>
            </a:r>
            <a:br>
              <a:rPr lang="it-IT" dirty="0" smtClean="0"/>
            </a:br>
            <a:r>
              <a:rPr lang="it-IT" dirty="0" smtClean="0"/>
              <a:t>problemi transfrontalieri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err="1" smtClean="0"/>
              <a:t>Collegamenti</a:t>
            </a:r>
            <a:r>
              <a:rPr lang="en-GB" dirty="0" smtClean="0"/>
              <a:t> </a:t>
            </a:r>
            <a:r>
              <a:rPr lang="en-GB" dirty="0" err="1" smtClean="0"/>
              <a:t>assenti</a:t>
            </a:r>
            <a:r>
              <a:rPr lang="en-GB" dirty="0" smtClean="0"/>
              <a:t>, </a:t>
            </a:r>
            <a:r>
              <a:rPr lang="en-GB" dirty="0" err="1" smtClean="0"/>
              <a:t>non solo</a:t>
            </a:r>
            <a:r>
              <a:rPr lang="en-GB" dirty="0" smtClean="0"/>
              <a:t> </a:t>
            </a:r>
            <a:r>
              <a:rPr lang="en-GB" dirty="0" err="1" smtClean="0"/>
              <a:t>nel</a:t>
            </a:r>
            <a:r>
              <a:rPr lang="en-GB" dirty="0" smtClean="0"/>
              <a:t> </a:t>
            </a:r>
            <a:r>
              <a:rPr lang="en-GB" dirty="0" err="1" smtClean="0"/>
              <a:t>settore</a:t>
            </a:r>
            <a:r>
              <a:rPr lang="en-GB" dirty="0" smtClean="0"/>
              <a:t> </a:t>
            </a:r>
            <a:r>
              <a:rPr lang="en-GB" dirty="0" err="1" smtClean="0"/>
              <a:t>trasporti</a:t>
            </a:r>
            <a:endParaRPr lang="en-GB" dirty="0" smtClean="0"/>
          </a:p>
          <a:p>
            <a:r>
              <a:rPr lang="en-GB" dirty="0" smtClean="0"/>
              <a:t>Verso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maggiore</a:t>
            </a:r>
            <a:r>
              <a:rPr lang="en-GB" dirty="0" smtClean="0"/>
              <a:t> </a:t>
            </a:r>
            <a:r>
              <a:rPr lang="en-GB" dirty="0" err="1" smtClean="0"/>
              <a:t>unione</a:t>
            </a:r>
            <a:r>
              <a:rPr lang="en-GB" dirty="0" smtClean="0"/>
              <a:t> di </a:t>
            </a:r>
            <a:r>
              <a:rPr lang="en-GB" dirty="0" err="1" smtClean="0"/>
              <a:t>servizi</a:t>
            </a:r>
            <a:r>
              <a:rPr lang="en-GB" dirty="0" smtClean="0"/>
              <a:t> </a:t>
            </a:r>
            <a:r>
              <a:rPr lang="en-GB" dirty="0" err="1" smtClean="0"/>
              <a:t>pubblici</a:t>
            </a:r>
            <a:r>
              <a:rPr lang="en-GB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7230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Post 2020: dove </a:t>
            </a:r>
            <a:r>
              <a:rPr lang="it-IT" altLang="en-US" dirty="0" smtClean="0"/>
              <a:t>investire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en-US" dirty="0" smtClean="0"/>
              <a:t>Inclusione sociale, occupazione, ambiente, innovazione, cambiamento climatico, energia</a:t>
            </a:r>
          </a:p>
          <a:p>
            <a:r>
              <a:rPr lang="it-IT" altLang="en-US" dirty="0" smtClean="0"/>
              <a:t>Impatto positivo della politica di coesione sul sostegno alle piccole imprese, ai servizi sanitari, ai trasporti e al infrastrutture digitali. </a:t>
            </a:r>
          </a:p>
          <a:p>
            <a:r>
              <a:rPr lang="it-IT" altLang="en-US" dirty="0" smtClean="0"/>
              <a:t>Efficienza delle istituzioni</a:t>
            </a:r>
          </a:p>
          <a:p>
            <a:pPr marL="0" indent="0">
              <a:buNone/>
            </a:pPr>
            <a:endParaRPr lang="en-GB" altLang="en-US" dirty="0" smtClean="0"/>
          </a:p>
          <a:p>
            <a:endParaRPr lang="en-GB" altLang="en-US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 dirty="0" smtClean="0"/>
              <a:t>Post 2020: Come investire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en-US" dirty="0" smtClean="0"/>
              <a:t>Un singolo "libro di regole"? </a:t>
            </a:r>
          </a:p>
          <a:p>
            <a:r>
              <a:rPr lang="it-IT" altLang="en-US" dirty="0" smtClean="0"/>
              <a:t>Allocazione finanziaria correlata alle sfide e questioni prioritarie a livello UE </a:t>
            </a:r>
          </a:p>
          <a:p>
            <a:r>
              <a:rPr lang="it-IT" altLang="en-US" dirty="0" smtClean="0"/>
              <a:t>Co-finanziamento nazionale maggiore</a:t>
            </a:r>
          </a:p>
          <a:p>
            <a:r>
              <a:rPr lang="it-IT" altLang="en-US" dirty="0" smtClean="0"/>
              <a:t>Attuazione veloce: N+2 e chiusure rapide</a:t>
            </a:r>
          </a:p>
          <a:p>
            <a:r>
              <a:rPr lang="it-IT" altLang="en-US" dirty="0" smtClean="0"/>
              <a:t>Approccio di semplificazione radicale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Ogni tre anni, </a:t>
            </a:r>
            <a:r>
              <a:rPr lang="it-IT" dirty="0" smtClean="0"/>
              <a:t>la relazione</a:t>
            </a:r>
            <a:r>
              <a:rPr lang="it-IT" dirty="0" smtClean="0"/>
              <a:t> </a:t>
            </a:r>
            <a:r>
              <a:rPr lang="it-IT" dirty="0" smtClean="0"/>
              <a:t>risponde alle seguenti domande, come richiesto dal trattato UE:</a:t>
            </a:r>
          </a:p>
          <a:p>
            <a:pPr lvl="1"/>
            <a:r>
              <a:rPr lang="it-IT" dirty="0" smtClean="0"/>
              <a:t>A che punto siamo nel processo di coesione economica, sociale e territoriale?</a:t>
            </a:r>
          </a:p>
          <a:p>
            <a:pPr lvl="1"/>
            <a:r>
              <a:rPr lang="it-IT" dirty="0" smtClean="0"/>
              <a:t>Quale impatto hanno le politiche nazionali sulla coesione?</a:t>
            </a:r>
          </a:p>
          <a:p>
            <a:pPr lvl="1"/>
            <a:r>
              <a:rPr lang="it-IT" dirty="0" smtClean="0"/>
              <a:t>Quale impatto hanno le politiche UE sulla coesione?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8941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Coesione economica</a:t>
            </a:r>
            <a:endParaRPr lang="it-IT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2204865"/>
            <a:ext cx="4186808" cy="3816524"/>
          </a:xfrm>
        </p:spPr>
        <p:txBody>
          <a:bodyPr/>
          <a:lstStyle/>
          <a:p>
            <a:r>
              <a:rPr lang="it-IT" dirty="0" smtClean="0"/>
              <a:t>Le differenze regionali stanno diminuendo di nuovo</a:t>
            </a:r>
          </a:p>
          <a:p>
            <a:r>
              <a:rPr lang="it-IT" dirty="0" smtClean="0"/>
              <a:t>Le regioni dell'est si avvicinano ai valori di PIL della media UE, le regioni di Grecia e Italia sono invece in ritardo</a:t>
            </a:r>
            <a:endParaRPr lang="it-IT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980728"/>
            <a:ext cx="4216814" cy="5877919"/>
          </a:xfrm>
        </p:spPr>
      </p:pic>
    </p:spTree>
    <p:extLst>
      <p:ext uri="{BB962C8B-B14F-4D97-AF65-F5344CB8AC3E}">
        <p14:creationId xmlns:p14="http://schemas.microsoft.com/office/powerpoint/2010/main" val="1059735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Map 1.9.pn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" b="804"/>
          <a:stretch>
            <a:fillRect/>
          </a:stretch>
        </p:blipFill>
        <p:spPr>
          <a:xfrm>
            <a:off x="4859338" y="981075"/>
            <a:ext cx="4284662" cy="5876925"/>
          </a:xfrm>
        </p:spPr>
      </p:pic>
      <p:pic>
        <p:nvPicPr>
          <p:cNvPr id="7" name="Content Placeholder 6" descr="Map 1.8.pn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" b="786"/>
          <a:stretch>
            <a:fillRect/>
          </a:stretch>
        </p:blipFill>
        <p:spPr>
          <a:xfrm>
            <a:off x="0" y="981075"/>
            <a:ext cx="4284663" cy="587692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31080"/>
            <a:ext cx="8229600" cy="936625"/>
          </a:xfrm>
        </p:spPr>
        <p:txBody>
          <a:bodyPr/>
          <a:lstStyle/>
          <a:p>
            <a:r>
              <a:rPr lang="en-GB" dirty="0" err="1" smtClean="0">
                <a:solidFill>
                  <a:schemeClr val="bg1"/>
                </a:solidFill>
              </a:rPr>
              <a:t>Innovazione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concentrata</a:t>
            </a:r>
            <a:r>
              <a:rPr lang="en-GB" dirty="0" smtClean="0">
                <a:solidFill>
                  <a:schemeClr val="bg1"/>
                </a:solidFill>
              </a:rPr>
              <a:t> in </a:t>
            </a:r>
            <a:r>
              <a:rPr lang="en-GB" dirty="0" err="1" smtClean="0">
                <a:solidFill>
                  <a:schemeClr val="bg1"/>
                </a:solidFill>
              </a:rPr>
              <a:t>alcune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regioni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075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2276873"/>
            <a:ext cx="4038600" cy="3744516"/>
          </a:xfrm>
        </p:spPr>
        <p:txBody>
          <a:bodyPr/>
          <a:lstStyle/>
          <a:p>
            <a:r>
              <a:rPr lang="it-IT" dirty="0" smtClean="0"/>
              <a:t>La disoccupazione ancora sopra ai livelli pre-crisi</a:t>
            </a:r>
          </a:p>
          <a:p>
            <a:r>
              <a:rPr lang="it-IT" dirty="0" smtClean="0"/>
              <a:t>In particolare quella giovanile</a:t>
            </a:r>
            <a:endParaRPr lang="it-IT" dirty="0"/>
          </a:p>
        </p:txBody>
      </p:sp>
      <p:pic>
        <p:nvPicPr>
          <p:cNvPr id="3" name="Content Placeholder 2" descr="Map 2.8.pn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7"/>
          <a:stretch/>
        </p:blipFill>
        <p:spPr>
          <a:xfrm>
            <a:off x="4909970" y="980728"/>
            <a:ext cx="4234030" cy="5877272"/>
          </a:xfrm>
        </p:spPr>
      </p:pic>
    </p:spTree>
    <p:extLst>
      <p:ext uri="{BB962C8B-B14F-4D97-AF65-F5344CB8AC3E}">
        <p14:creationId xmlns:p14="http://schemas.microsoft.com/office/powerpoint/2010/main" val="3263471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Life long				early school-	learning						leaving</a:t>
            </a:r>
            <a:endParaRPr lang="en-GB" dirty="0"/>
          </a:p>
        </p:txBody>
      </p:sp>
      <p:pic>
        <p:nvPicPr>
          <p:cNvPr id="6" name="Content Placeholder 5" descr="Map 2.10.pn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" b="786"/>
          <a:stretch>
            <a:fillRect/>
          </a:stretch>
        </p:blipFill>
        <p:spPr/>
      </p:pic>
      <p:pic>
        <p:nvPicPr>
          <p:cNvPr id="5" name="Content Placeholder 4" descr="Map 2.11.pn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" b="7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17626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120" y="980838"/>
            <a:ext cx="4216654" cy="5877698"/>
          </a:xfr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Concorrenza?</a:t>
            </a:r>
            <a:endParaRPr lang="it-IT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2276873"/>
            <a:ext cx="4546848" cy="3744516"/>
          </a:xfrm>
        </p:spPr>
        <p:txBody>
          <a:bodyPr/>
          <a:lstStyle/>
          <a:p>
            <a:r>
              <a:rPr lang="it-IT" dirty="0" smtClean="0"/>
              <a:t>Troppi contratti al singolo offerente </a:t>
            </a:r>
          </a:p>
          <a:p>
            <a:r>
              <a:rPr lang="it-IT" dirty="0" smtClean="0"/>
              <a:t>Scarso valore rispetto all'investimento</a:t>
            </a:r>
          </a:p>
          <a:p>
            <a:r>
              <a:rPr lang="it-IT" dirty="0" smtClean="0"/>
              <a:t>+ e-</a:t>
            </a:r>
            <a:r>
              <a:rPr lang="it-IT" dirty="0" err="1" smtClean="0"/>
              <a:t>procurement</a:t>
            </a:r>
            <a:endParaRPr lang="it-IT" dirty="0" smtClean="0"/>
          </a:p>
          <a:p>
            <a:r>
              <a:rPr lang="it-IT" dirty="0" smtClean="0"/>
              <a:t>+ offerte da altri paesi</a:t>
            </a:r>
          </a:p>
        </p:txBody>
      </p:sp>
    </p:spTree>
    <p:extLst>
      <p:ext uri="{BB962C8B-B14F-4D97-AF65-F5344CB8AC3E}">
        <p14:creationId xmlns:p14="http://schemas.microsoft.com/office/powerpoint/2010/main" val="3637325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Meritocrazia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 smtClean="0"/>
              <a:t>Una carriera nel settore pubblico dipende da</a:t>
            </a:r>
          </a:p>
          <a:p>
            <a:pPr lvl="1"/>
            <a:r>
              <a:rPr lang="it-IT" dirty="0" smtClean="0"/>
              <a:t>impegno e dedizione o…</a:t>
            </a:r>
          </a:p>
          <a:p>
            <a:pPr lvl="1"/>
            <a:r>
              <a:rPr lang="it-IT" dirty="0" smtClean="0"/>
              <a:t>fortuna e conoscenze?</a:t>
            </a:r>
          </a:p>
          <a:p>
            <a:r>
              <a:rPr lang="it-IT" dirty="0" smtClean="0"/>
              <a:t>Differenze presenti all'interno del singolo Stato</a:t>
            </a:r>
            <a:endParaRPr 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Map 4.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775" y="980728"/>
            <a:ext cx="4220225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64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Investimenti pubblici ancora troppo bassi</a:t>
            </a:r>
            <a:endParaRPr lang="it-IT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4725" b="47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30616600"/>
      </p:ext>
    </p:extLst>
  </p:cSld>
  <p:clrMapOvr>
    <a:masterClrMapping/>
  </p:clrMapOvr>
</p:sld>
</file>

<file path=ppt/theme/theme1.xml><?xml version="1.0" encoding="utf-8"?>
<a:theme xmlns:a="http://schemas.openxmlformats.org/drawingml/2006/main" name="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3029</TotalTime>
  <Words>384</Words>
  <Application>Microsoft Macintosh PowerPoint</Application>
  <PresentationFormat>Presentazione su schermo (4:3)</PresentationFormat>
  <Paragraphs>50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Slide_Master</vt:lpstr>
      <vt:lpstr>7th Cohesion Report</vt:lpstr>
      <vt:lpstr>Presentazione di PowerPoint</vt:lpstr>
      <vt:lpstr>Coesione economica</vt:lpstr>
      <vt:lpstr>Innovazione concentrata in alcune regioni</vt:lpstr>
      <vt:lpstr>Presentazione di PowerPoint</vt:lpstr>
      <vt:lpstr> Life long    early school- learning      leaving</vt:lpstr>
      <vt:lpstr>Concorrenza?</vt:lpstr>
      <vt:lpstr>Meritocrazia</vt:lpstr>
      <vt:lpstr>Investimenti pubblici ancora troppo bassi</vt:lpstr>
      <vt:lpstr>Impatto della politica  di coesione</vt:lpstr>
      <vt:lpstr>Impatto positivo in tutti gli Stati membri</vt:lpstr>
      <vt:lpstr>Selezione Progetti</vt:lpstr>
      <vt:lpstr>Post 2020: Dove investire?</vt:lpstr>
      <vt:lpstr>Una soluzione ai  problemi transfrontalieri</vt:lpstr>
      <vt:lpstr>Post 2020: dove investire</vt:lpstr>
      <vt:lpstr>Post 2020: Come investire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Policy</dc:title>
  <dc:creator>Regional Policy</dc:creator>
  <cp:lastModifiedBy>Monica</cp:lastModifiedBy>
  <cp:revision>158</cp:revision>
  <dcterms:created xsi:type="dcterms:W3CDTF">2011-10-28T10:25:18Z</dcterms:created>
  <dcterms:modified xsi:type="dcterms:W3CDTF">2017-11-15T11:00:34Z</dcterms:modified>
</cp:coreProperties>
</file>